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7" r:id="rId2"/>
    <p:sldMasterId id="2147483704" r:id="rId3"/>
  </p:sldMasterIdLst>
  <p:notesMasterIdLst>
    <p:notesMasterId r:id="rId31"/>
  </p:notesMasterIdLst>
  <p:sldIdLst>
    <p:sldId id="517" r:id="rId4"/>
    <p:sldId id="503" r:id="rId5"/>
    <p:sldId id="475" r:id="rId6"/>
    <p:sldId id="520" r:id="rId7"/>
    <p:sldId id="518" r:id="rId8"/>
    <p:sldId id="447" r:id="rId9"/>
    <p:sldId id="487" r:id="rId10"/>
    <p:sldId id="478" r:id="rId11"/>
    <p:sldId id="544" r:id="rId12"/>
    <p:sldId id="512" r:id="rId13"/>
    <p:sldId id="454" r:id="rId14"/>
    <p:sldId id="530" r:id="rId15"/>
    <p:sldId id="528" r:id="rId16"/>
    <p:sldId id="508" r:id="rId17"/>
    <p:sldId id="509" r:id="rId18"/>
    <p:sldId id="510" r:id="rId19"/>
    <p:sldId id="511" r:id="rId20"/>
    <p:sldId id="543" r:id="rId21"/>
    <p:sldId id="506" r:id="rId22"/>
    <p:sldId id="461" r:id="rId23"/>
    <p:sldId id="534" r:id="rId24"/>
    <p:sldId id="535" r:id="rId25"/>
    <p:sldId id="536" r:id="rId26"/>
    <p:sldId id="515" r:id="rId27"/>
    <p:sldId id="539" r:id="rId28"/>
    <p:sldId id="542" r:id="rId29"/>
    <p:sldId id="465" r:id="rId30"/>
  </p:sldIdLst>
  <p:sldSz cx="24384000" cy="13716000"/>
  <p:notesSz cx="6797675" cy="992822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3BE"/>
    <a:srgbClr val="056FA1"/>
    <a:srgbClr val="820000"/>
    <a:srgbClr val="6DC0E6"/>
    <a:srgbClr val="A8E4FF"/>
    <a:srgbClr val="C5F0FF"/>
    <a:srgbClr val="EBE2FF"/>
    <a:srgbClr val="DDD2FF"/>
    <a:srgbClr val="006696"/>
    <a:srgbClr val="964E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55" autoAdjust="0"/>
    <p:restoredTop sz="96327"/>
  </p:normalViewPr>
  <p:slideViewPr>
    <p:cSldViewPr snapToGrid="0" snapToObjects="1">
      <p:cViewPr>
        <p:scale>
          <a:sx n="50" d="100"/>
          <a:sy n="50" d="100"/>
        </p:scale>
        <p:origin x="1176" y="6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71DAE9-F7A8-4152-A621-D244349D44F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FFA2CC-4392-4060-8617-7CC094DDDF36}">
      <dgm:prSet phldrT="[Текст]" custT="1"/>
      <dgm:spPr>
        <a:solidFill>
          <a:schemeClr val="accent6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kumimoji="0" lang="ru-RU" sz="3200" b="0" i="0" u="none" strike="noStrike" cap="none" spc="0" normalizeH="0" baseline="0" smtClean="0">
              <a:ln>
                <a:noFill/>
              </a:ln>
              <a:solidFill>
                <a:srgbClr val="006696"/>
              </a:solidFill>
              <a:effectLst/>
              <a:uFillTx/>
              <a:latin typeface="Montserrat Bold"/>
              <a:ea typeface="Montserrat Bold"/>
              <a:cs typeface="Montserrat Bold"/>
            </a:rPr>
            <a:t>Качество </a:t>
          </a:r>
          <a:r>
            <a:rPr kumimoji="0" lang="ru-RU" sz="3200" b="0" i="0" u="none" strike="noStrike" cap="none" spc="0" normalizeH="0" baseline="0" dirty="0" smtClean="0">
              <a:ln>
                <a:noFill/>
              </a:ln>
              <a:solidFill>
                <a:srgbClr val="006696"/>
              </a:solidFill>
              <a:effectLst/>
              <a:uFillTx/>
              <a:latin typeface="Montserrat Bold"/>
              <a:ea typeface="Montserrat Bold"/>
              <a:cs typeface="Montserrat Bold"/>
            </a:rPr>
            <a:t>подготовки ПД и ИИ</a:t>
          </a:r>
          <a:endParaRPr kumimoji="0" lang="ru-RU" sz="3200" b="0" i="0" u="none" strike="noStrike" cap="none" spc="0" normalizeH="0" baseline="0" dirty="0">
            <a:ln>
              <a:noFill/>
            </a:ln>
            <a:solidFill>
              <a:srgbClr val="006696"/>
            </a:solidFill>
            <a:effectLst/>
            <a:uFillTx/>
            <a:latin typeface="Montserrat Bold"/>
            <a:ea typeface="Montserrat Bold"/>
            <a:cs typeface="Montserrat Bold"/>
          </a:endParaRPr>
        </a:p>
      </dgm:t>
    </dgm:pt>
    <dgm:pt modelId="{B277AC15-7ED1-45E9-AF42-2FF5A09501BE}" type="parTrans" cxnId="{AF21F181-32C3-44CD-957F-A65E9272262C}">
      <dgm:prSet/>
      <dgm:spPr/>
      <dgm:t>
        <a:bodyPr/>
        <a:lstStyle/>
        <a:p>
          <a:endParaRPr lang="ru-RU"/>
        </a:p>
      </dgm:t>
    </dgm:pt>
    <dgm:pt modelId="{F752F4C6-2503-409C-BB54-2DE653B3DCB5}" type="sibTrans" cxnId="{AF21F181-32C3-44CD-957F-A65E9272262C}">
      <dgm:prSet custLinFactNeighborX="-39" custLinFactNeighborY="-2601"/>
      <dgm:spPr/>
      <dgm:t>
        <a:bodyPr/>
        <a:lstStyle/>
        <a:p>
          <a:endParaRPr lang="ru-RU"/>
        </a:p>
      </dgm:t>
    </dgm:pt>
    <dgm:pt modelId="{BDF3DBAB-66C0-42AF-8882-D05C2F62FE22}">
      <dgm:prSet phldrT="[Текст]" custT="1"/>
      <dgm:spPr>
        <a:solidFill>
          <a:schemeClr val="accent6">
            <a:lumMod val="60000"/>
            <a:lumOff val="40000"/>
          </a:schemeClr>
        </a:solidFill>
        <a:ln>
          <a:noFill/>
        </a:ln>
      </dgm:spPr>
      <dgm:t>
        <a:bodyPr/>
        <a:lstStyle/>
        <a:p>
          <a:pPr algn="l"/>
          <a:r>
            <a:rPr lang="ru-RU" sz="1800" b="0" u="none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ru-RU" sz="3200" b="0" i="0" u="none" strike="noStrike" cap="none" spc="0" normalizeH="0" baseline="0" dirty="0" smtClean="0">
              <a:ln>
                <a:noFill/>
              </a:ln>
              <a:solidFill>
                <a:srgbClr val="006696"/>
              </a:solidFill>
              <a:effectLst/>
              <a:uFillTx/>
              <a:latin typeface="Montserrat Bold"/>
              <a:ea typeface="Montserrat Bold"/>
              <a:cs typeface="Montserrat Bold"/>
              <a:sym typeface="Helvetica Neue"/>
            </a:rPr>
            <a:t>Качество подготовки задания на проектирование</a:t>
          </a:r>
          <a:endParaRPr kumimoji="0" lang="ru-RU" sz="3200" b="0" i="0" u="none" strike="noStrike" cap="none" spc="0" normalizeH="0" baseline="0" dirty="0">
            <a:ln>
              <a:noFill/>
            </a:ln>
            <a:solidFill>
              <a:srgbClr val="006696"/>
            </a:solidFill>
            <a:effectLst/>
            <a:uFillTx/>
            <a:latin typeface="Montserrat Bold"/>
            <a:ea typeface="Montserrat Bold"/>
            <a:cs typeface="Montserrat Bold"/>
            <a:sym typeface="Helvetica Neue"/>
          </a:endParaRPr>
        </a:p>
      </dgm:t>
    </dgm:pt>
    <dgm:pt modelId="{A89E31DD-A1F4-4607-AE6C-751F5DAFE6C2}" type="sibTrans" cxnId="{AEEA9D5C-3E44-4CA4-8FD1-F7122F9F1382}">
      <dgm:prSet/>
      <dgm:spPr>
        <a:ln>
          <a:solidFill>
            <a:srgbClr val="5189A2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2354B0-043A-466A-8958-E8D6C6AC37E4}" type="parTrans" cxnId="{AEEA9D5C-3E44-4CA4-8FD1-F7122F9F138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2D4F4A-111A-417F-85EF-D13A68E9170C}">
      <dgm:prSet phldrT="[Текст]" custT="1"/>
      <dgm:spPr>
        <a:solidFill>
          <a:schemeClr val="accent6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kumimoji="0" lang="ru-RU" sz="3200" b="0" i="0" u="none" strike="noStrike" cap="none" spc="0" normalizeH="0" baseline="0" smtClean="0">
              <a:ln>
                <a:noFill/>
              </a:ln>
              <a:solidFill>
                <a:srgbClr val="006696"/>
              </a:solidFill>
              <a:effectLst/>
              <a:uFillTx/>
              <a:latin typeface="Montserrat Bold"/>
              <a:ea typeface="Montserrat Bold"/>
              <a:cs typeface="Montserrat Bold"/>
            </a:rPr>
            <a:t>Качество </a:t>
          </a:r>
          <a:r>
            <a:rPr kumimoji="0" lang="ru-RU" sz="3200" b="0" i="0" u="none" strike="noStrike" cap="none" spc="0" normalizeH="0" baseline="0" dirty="0" smtClean="0">
              <a:ln>
                <a:noFill/>
              </a:ln>
              <a:solidFill>
                <a:srgbClr val="006696"/>
              </a:solidFill>
              <a:effectLst/>
              <a:uFillTx/>
              <a:latin typeface="Montserrat Bold"/>
              <a:ea typeface="Montserrat Bold"/>
              <a:cs typeface="Montserrat Bold"/>
            </a:rPr>
            <a:t>подготовки акта, содержащего перечень дефектов и оснований</a:t>
          </a:r>
          <a:endParaRPr kumimoji="0" lang="ru-RU" sz="3200" b="0" i="0" u="none" strike="noStrike" cap="none" spc="0" normalizeH="0" baseline="0" dirty="0">
            <a:ln>
              <a:noFill/>
            </a:ln>
            <a:solidFill>
              <a:srgbClr val="006696"/>
            </a:solidFill>
            <a:effectLst/>
            <a:uFillTx/>
            <a:latin typeface="Montserrat Bold"/>
            <a:ea typeface="Montserrat Bold"/>
            <a:cs typeface="Montserrat Bold"/>
          </a:endParaRPr>
        </a:p>
      </dgm:t>
    </dgm:pt>
    <dgm:pt modelId="{1A475C49-9C76-43BA-B3E4-5E546A5B2D35}" type="parTrans" cxnId="{70101F77-CF0B-4D78-9771-A71DD0FFDDCA}">
      <dgm:prSet/>
      <dgm:spPr/>
      <dgm:t>
        <a:bodyPr/>
        <a:lstStyle/>
        <a:p>
          <a:endParaRPr lang="ru-RU"/>
        </a:p>
      </dgm:t>
    </dgm:pt>
    <dgm:pt modelId="{5AFB3A01-2AC2-4031-A8FB-BA5BB26A2AE1}" type="sibTrans" cxnId="{70101F77-CF0B-4D78-9771-A71DD0FFDDCA}">
      <dgm:prSet/>
      <dgm:spPr/>
      <dgm:t>
        <a:bodyPr/>
        <a:lstStyle/>
        <a:p>
          <a:endParaRPr lang="ru-RU"/>
        </a:p>
      </dgm:t>
    </dgm:pt>
    <dgm:pt modelId="{218C57BF-2938-4E4D-A27E-D8F709B53633}">
      <dgm:prSet phldrT="[Текст]" custT="1"/>
      <dgm:spPr>
        <a:solidFill>
          <a:schemeClr val="accent6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ru-RU" sz="3200" b="0" u="none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ru-RU" sz="3200" b="0" i="0" u="none" strike="noStrike" cap="none" spc="0" normalizeH="0" baseline="0" dirty="0" smtClean="0">
              <a:ln>
                <a:noFill/>
              </a:ln>
              <a:solidFill>
                <a:srgbClr val="006696"/>
              </a:solidFill>
              <a:effectLst/>
              <a:uFillTx/>
              <a:latin typeface="Montserrat Bold"/>
              <a:ea typeface="Montserrat Bold"/>
              <a:cs typeface="Montserrat Bold"/>
            </a:rPr>
            <a:t>Качество составления ведомости объемов работ</a:t>
          </a:r>
          <a:endParaRPr kumimoji="0" lang="ru-RU" sz="3200" b="0" i="0" u="none" strike="noStrike" cap="none" spc="0" normalizeH="0" baseline="0" dirty="0">
            <a:ln>
              <a:noFill/>
            </a:ln>
            <a:solidFill>
              <a:srgbClr val="006696"/>
            </a:solidFill>
            <a:effectLst/>
            <a:uFillTx/>
            <a:latin typeface="Montserrat Bold"/>
            <a:ea typeface="Montserrat Bold"/>
            <a:cs typeface="Montserrat Bold"/>
          </a:endParaRPr>
        </a:p>
      </dgm:t>
    </dgm:pt>
    <dgm:pt modelId="{C846FF7C-E851-4FB5-8A8B-051FC3A3EF4D}" type="parTrans" cxnId="{FE6A5D5B-80C5-47D9-B0D2-7D1D9BD394F9}">
      <dgm:prSet/>
      <dgm:spPr/>
      <dgm:t>
        <a:bodyPr/>
        <a:lstStyle/>
        <a:p>
          <a:endParaRPr lang="ru-RU"/>
        </a:p>
      </dgm:t>
    </dgm:pt>
    <dgm:pt modelId="{0A4ECDA5-7F3E-4E87-B26A-8F23F74F5AB6}" type="sibTrans" cxnId="{FE6A5D5B-80C5-47D9-B0D2-7D1D9BD394F9}">
      <dgm:prSet/>
      <dgm:spPr/>
      <dgm:t>
        <a:bodyPr/>
        <a:lstStyle/>
        <a:p>
          <a:endParaRPr lang="ru-RU"/>
        </a:p>
      </dgm:t>
    </dgm:pt>
    <dgm:pt modelId="{6E6F4D05-B392-4ED0-B69A-1AE2B3CF4CC7}">
      <dgm:prSet phldrT="[Текст]" custT="1"/>
      <dgm:spPr>
        <a:solidFill>
          <a:schemeClr val="accent6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kumimoji="0" lang="ru-RU" sz="3200" b="0" i="0" u="none" strike="noStrike" cap="none" spc="0" normalizeH="0" baseline="0" smtClean="0">
              <a:ln>
                <a:noFill/>
              </a:ln>
              <a:solidFill>
                <a:srgbClr val="006696"/>
              </a:solidFill>
              <a:effectLst/>
              <a:uFillTx/>
              <a:latin typeface="Montserrat Bold"/>
              <a:ea typeface="Montserrat Bold"/>
              <a:cs typeface="Montserrat Bold"/>
            </a:rPr>
            <a:t>Качество </a:t>
          </a:r>
          <a:r>
            <a:rPr kumimoji="0" lang="ru-RU" sz="3200" b="0" i="0" u="none" strike="noStrike" cap="none" spc="0" normalizeH="0" baseline="0" dirty="0" smtClean="0">
              <a:ln>
                <a:noFill/>
              </a:ln>
              <a:solidFill>
                <a:srgbClr val="006696"/>
              </a:solidFill>
              <a:effectLst/>
              <a:uFillTx/>
              <a:latin typeface="Montserrat Bold"/>
              <a:ea typeface="Montserrat Bold"/>
              <a:cs typeface="Montserrat Bold"/>
            </a:rPr>
            <a:t>составления конъюнктурного анализа</a:t>
          </a:r>
          <a:endParaRPr kumimoji="0" lang="ru-RU" sz="3200" b="0" i="0" u="none" strike="noStrike" cap="none" spc="0" normalizeH="0" baseline="0" dirty="0">
            <a:ln>
              <a:noFill/>
            </a:ln>
            <a:solidFill>
              <a:srgbClr val="006696"/>
            </a:solidFill>
            <a:effectLst/>
            <a:uFillTx/>
            <a:latin typeface="Montserrat Bold"/>
            <a:ea typeface="Montserrat Bold"/>
            <a:cs typeface="Montserrat Bold"/>
          </a:endParaRPr>
        </a:p>
      </dgm:t>
    </dgm:pt>
    <dgm:pt modelId="{6F0BAEF2-73A2-479C-A995-92B066C437E9}" type="parTrans" cxnId="{67813931-A771-4878-BC55-10E3BAC309DD}">
      <dgm:prSet/>
      <dgm:spPr/>
      <dgm:t>
        <a:bodyPr/>
        <a:lstStyle/>
        <a:p>
          <a:endParaRPr lang="ru-RU"/>
        </a:p>
      </dgm:t>
    </dgm:pt>
    <dgm:pt modelId="{3379B1CB-4BDD-4B30-B721-74B8A08C4B90}" type="sibTrans" cxnId="{67813931-A771-4878-BC55-10E3BAC309DD}">
      <dgm:prSet/>
      <dgm:spPr/>
      <dgm:t>
        <a:bodyPr/>
        <a:lstStyle/>
        <a:p>
          <a:endParaRPr lang="ru-RU"/>
        </a:p>
      </dgm:t>
    </dgm:pt>
    <dgm:pt modelId="{2C56EA3F-770D-4854-B3C0-1F1409411539}" type="pres">
      <dgm:prSet presAssocID="{5971DAE9-F7A8-4152-A621-D244349D44F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32C3C25-2936-4FC9-BE68-866A57114758}" type="pres">
      <dgm:prSet presAssocID="{5971DAE9-F7A8-4152-A621-D244349D44F7}" presName="Name1" presStyleCnt="0"/>
      <dgm:spPr/>
    </dgm:pt>
    <dgm:pt modelId="{0CE77F19-5AD1-42FF-AAA2-7FCE18A369D2}" type="pres">
      <dgm:prSet presAssocID="{5971DAE9-F7A8-4152-A621-D244349D44F7}" presName="cycle" presStyleCnt="0"/>
      <dgm:spPr/>
    </dgm:pt>
    <dgm:pt modelId="{9097973D-0EB4-4472-81C3-3749B3A9B41B}" type="pres">
      <dgm:prSet presAssocID="{5971DAE9-F7A8-4152-A621-D244349D44F7}" presName="srcNode" presStyleLbl="node1" presStyleIdx="0" presStyleCnt="5"/>
      <dgm:spPr/>
    </dgm:pt>
    <dgm:pt modelId="{4FDEB7B7-D23A-4475-834A-C5FFD0F206C8}" type="pres">
      <dgm:prSet presAssocID="{5971DAE9-F7A8-4152-A621-D244349D44F7}" presName="conn" presStyleLbl="parChTrans1D2" presStyleIdx="0" presStyleCnt="1" custScaleX="100169" custLinFactNeighborX="268" custLinFactNeighborY="-978"/>
      <dgm:spPr/>
      <dgm:t>
        <a:bodyPr/>
        <a:lstStyle/>
        <a:p>
          <a:endParaRPr lang="ru-RU"/>
        </a:p>
      </dgm:t>
    </dgm:pt>
    <dgm:pt modelId="{D6E33AB8-4A5B-4B13-80FA-96311D70F8AE}" type="pres">
      <dgm:prSet presAssocID="{5971DAE9-F7A8-4152-A621-D244349D44F7}" presName="extraNode" presStyleLbl="node1" presStyleIdx="0" presStyleCnt="5"/>
      <dgm:spPr/>
    </dgm:pt>
    <dgm:pt modelId="{D64C498E-F610-42BC-8856-F538FE5DB64F}" type="pres">
      <dgm:prSet presAssocID="{5971DAE9-F7A8-4152-A621-D244349D44F7}" presName="dstNode" presStyleLbl="node1" presStyleIdx="0" presStyleCnt="5"/>
      <dgm:spPr/>
    </dgm:pt>
    <dgm:pt modelId="{21A0A85D-A1C6-4474-9D73-D69F9D8ED580}" type="pres">
      <dgm:prSet presAssocID="{BDF3DBAB-66C0-42AF-8882-D05C2F62FE22}" presName="text_1" presStyleLbl="node1" presStyleIdx="0" presStyleCnt="5" custScaleX="97546" custLinFactNeighborX="-797" custLinFactNeighborY="-487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4DA5F85D-D786-4E31-A22A-6FFAAE24C305}" type="pres">
      <dgm:prSet presAssocID="{BDF3DBAB-66C0-42AF-8882-D05C2F62FE22}" presName="accent_1" presStyleCnt="0"/>
      <dgm:spPr/>
    </dgm:pt>
    <dgm:pt modelId="{FFBA3DF6-CFE9-4E04-8634-6BE51D73ED97}" type="pres">
      <dgm:prSet presAssocID="{BDF3DBAB-66C0-42AF-8882-D05C2F62FE22}" presName="accentRepeatNode" presStyleLbl="solidFgAcc1" presStyleIdx="0" presStyleCnt="5" custLinFactNeighborX="8687" custLinFactNeighborY="-4970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828022C6-A180-43EC-B648-9B737696C74A}" type="pres">
      <dgm:prSet presAssocID="{BDFFA2CC-4392-4060-8617-7CC094DDDF36}" presName="text_2" presStyleLbl="node1" presStyleIdx="1" presStyleCnt="5" custScaleX="96088" custLinFactNeighborX="-92" custLinFactNeighborY="-221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A0F66862-05B4-4D31-AB9C-2D75A7D899E6}" type="pres">
      <dgm:prSet presAssocID="{BDFFA2CC-4392-4060-8617-7CC094DDDF36}" presName="accent_2" presStyleCnt="0"/>
      <dgm:spPr/>
    </dgm:pt>
    <dgm:pt modelId="{983585BE-22F3-4EA4-BDDD-377F2D6A1B79}" type="pres">
      <dgm:prSet presAssocID="{BDFFA2CC-4392-4060-8617-7CC094DDDF36}" presName="accentRepeatNode" presStyleLbl="solidFgAcc1" presStyleIdx="1" presStyleCnt="5"/>
      <dgm:spPr>
        <a:solidFill>
          <a:srgbClr val="9CA4E2"/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0F601C63-CC7F-4F2A-9593-29C288A82957}" type="pres">
      <dgm:prSet presAssocID="{202D4F4A-111A-417F-85EF-D13A68E9170C}" presName="text_3" presStyleLbl="node1" presStyleIdx="2" presStyleCnt="5" custScaleX="96415" custLinFactNeighborX="-477" custLinFactNeighborY="477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BE96A51-93B3-476A-9192-3218AEA1C8BA}" type="pres">
      <dgm:prSet presAssocID="{202D4F4A-111A-417F-85EF-D13A68E9170C}" presName="accent_3" presStyleCnt="0"/>
      <dgm:spPr/>
    </dgm:pt>
    <dgm:pt modelId="{C4FFC8FC-EC64-45CB-88E8-6CAAD9794A63}" type="pres">
      <dgm:prSet presAssocID="{202D4F4A-111A-417F-85EF-D13A68E9170C}" presName="accentRepeatNode" presStyleLbl="solidFgAcc1" presStyleIdx="2" presStyleCnt="5"/>
      <dgm:spPr>
        <a:solidFill>
          <a:schemeClr val="accent1">
            <a:lumMod val="60000"/>
            <a:lumOff val="40000"/>
          </a:schemeClr>
        </a:solidFill>
        <a:ln>
          <a:solidFill>
            <a:schemeClr val="bg2">
              <a:lumMod val="10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0D8681AC-7953-41F9-AF7E-C824299F3079}" type="pres">
      <dgm:prSet presAssocID="{218C57BF-2938-4E4D-A27E-D8F709B53633}" presName="text_4" presStyleLbl="node1" presStyleIdx="3" presStyleCnt="5" custScaleX="99262" custLinFactNeighborX="-1427" custLinFactNeighborY="-377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E8912E92-1266-40BB-934C-B1873E625069}" type="pres">
      <dgm:prSet presAssocID="{218C57BF-2938-4E4D-A27E-D8F709B53633}" presName="accent_4" presStyleCnt="0"/>
      <dgm:spPr/>
    </dgm:pt>
    <dgm:pt modelId="{3116EDE9-1A30-46A4-AA3C-68C40E9EC46D}" type="pres">
      <dgm:prSet presAssocID="{218C57BF-2938-4E4D-A27E-D8F709B53633}" presName="accentRepeatNode" presStyleLbl="solidFgAcc1" presStyleIdx="3" presStyleCnt="5"/>
      <dgm:spPr>
        <a:solidFill>
          <a:srgbClr val="A8E4FF"/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E1DF1EB6-4397-45B9-87E3-992843518355}" type="pres">
      <dgm:prSet presAssocID="{6E6F4D05-B392-4ED0-B69A-1AE2B3CF4CC7}" presName="text_5" presStyleLbl="node1" presStyleIdx="4" presStyleCnt="5" custScaleX="96644" custLinFactNeighborX="-54" custLinFactNeighborY="148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7D1F407-75B1-4E0E-B586-741C3C61AA03}" type="pres">
      <dgm:prSet presAssocID="{6E6F4D05-B392-4ED0-B69A-1AE2B3CF4CC7}" presName="accent_5" presStyleCnt="0"/>
      <dgm:spPr/>
    </dgm:pt>
    <dgm:pt modelId="{0294A83F-3AC7-435C-9477-8CC0C56DF496}" type="pres">
      <dgm:prSet presAssocID="{6E6F4D05-B392-4ED0-B69A-1AE2B3CF4CC7}" presName="accentRepeatNode" presStyleLbl="solidFgAcc1" presStyleIdx="4" presStyleCnt="5"/>
      <dgm:spPr>
        <a:solidFill>
          <a:srgbClr val="3393BE"/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</dgm:ptLst>
  <dgm:cxnLst>
    <dgm:cxn modelId="{3115818B-3EA7-440C-9E83-6B20B7BF5F85}" type="presOf" srcId="{A89E31DD-A1F4-4607-AE6C-751F5DAFE6C2}" destId="{4FDEB7B7-D23A-4475-834A-C5FFD0F206C8}" srcOrd="0" destOrd="0" presId="urn:microsoft.com/office/officeart/2008/layout/VerticalCurvedList"/>
    <dgm:cxn modelId="{AEEA9D5C-3E44-4CA4-8FD1-F7122F9F1382}" srcId="{5971DAE9-F7A8-4152-A621-D244349D44F7}" destId="{BDF3DBAB-66C0-42AF-8882-D05C2F62FE22}" srcOrd="0" destOrd="0" parTransId="{412354B0-043A-466A-8958-E8D6C6AC37E4}" sibTransId="{A89E31DD-A1F4-4607-AE6C-751F5DAFE6C2}"/>
    <dgm:cxn modelId="{AF21F181-32C3-44CD-957F-A65E9272262C}" srcId="{5971DAE9-F7A8-4152-A621-D244349D44F7}" destId="{BDFFA2CC-4392-4060-8617-7CC094DDDF36}" srcOrd="1" destOrd="0" parTransId="{B277AC15-7ED1-45E9-AF42-2FF5A09501BE}" sibTransId="{F752F4C6-2503-409C-BB54-2DE653B3DCB5}"/>
    <dgm:cxn modelId="{67813931-A771-4878-BC55-10E3BAC309DD}" srcId="{5971DAE9-F7A8-4152-A621-D244349D44F7}" destId="{6E6F4D05-B392-4ED0-B69A-1AE2B3CF4CC7}" srcOrd="4" destOrd="0" parTransId="{6F0BAEF2-73A2-479C-A995-92B066C437E9}" sibTransId="{3379B1CB-4BDD-4B30-B721-74B8A08C4B90}"/>
    <dgm:cxn modelId="{5BF28656-50ED-4896-BDDB-C7835F4C031D}" type="presOf" srcId="{202D4F4A-111A-417F-85EF-D13A68E9170C}" destId="{0F601C63-CC7F-4F2A-9593-29C288A82957}" srcOrd="0" destOrd="0" presId="urn:microsoft.com/office/officeart/2008/layout/VerticalCurvedList"/>
    <dgm:cxn modelId="{FE6A5D5B-80C5-47D9-B0D2-7D1D9BD394F9}" srcId="{5971DAE9-F7A8-4152-A621-D244349D44F7}" destId="{218C57BF-2938-4E4D-A27E-D8F709B53633}" srcOrd="3" destOrd="0" parTransId="{C846FF7C-E851-4FB5-8A8B-051FC3A3EF4D}" sibTransId="{0A4ECDA5-7F3E-4E87-B26A-8F23F74F5AB6}"/>
    <dgm:cxn modelId="{94D2D79B-5682-4005-96EC-7926B35BE76D}" type="presOf" srcId="{BDF3DBAB-66C0-42AF-8882-D05C2F62FE22}" destId="{21A0A85D-A1C6-4474-9D73-D69F9D8ED580}" srcOrd="0" destOrd="0" presId="urn:microsoft.com/office/officeart/2008/layout/VerticalCurvedList"/>
    <dgm:cxn modelId="{18914CDD-E0DC-45DD-BF15-B956AFD8D0F1}" type="presOf" srcId="{6E6F4D05-B392-4ED0-B69A-1AE2B3CF4CC7}" destId="{E1DF1EB6-4397-45B9-87E3-992843518355}" srcOrd="0" destOrd="0" presId="urn:microsoft.com/office/officeart/2008/layout/VerticalCurvedList"/>
    <dgm:cxn modelId="{D9C7704B-6895-4FAA-8E94-12FDA963F3A7}" type="presOf" srcId="{218C57BF-2938-4E4D-A27E-D8F709B53633}" destId="{0D8681AC-7953-41F9-AF7E-C824299F3079}" srcOrd="0" destOrd="0" presId="urn:microsoft.com/office/officeart/2008/layout/VerticalCurvedList"/>
    <dgm:cxn modelId="{B1DE39F1-3BEA-4D8E-968A-5E2A00C3EC0B}" type="presOf" srcId="{BDFFA2CC-4392-4060-8617-7CC094DDDF36}" destId="{828022C6-A180-43EC-B648-9B737696C74A}" srcOrd="0" destOrd="0" presId="urn:microsoft.com/office/officeart/2008/layout/VerticalCurvedList"/>
    <dgm:cxn modelId="{7D81D938-2310-40AD-BA41-82F65DC2F46E}" type="presOf" srcId="{5971DAE9-F7A8-4152-A621-D244349D44F7}" destId="{2C56EA3F-770D-4854-B3C0-1F1409411539}" srcOrd="0" destOrd="0" presId="urn:microsoft.com/office/officeart/2008/layout/VerticalCurvedList"/>
    <dgm:cxn modelId="{70101F77-CF0B-4D78-9771-A71DD0FFDDCA}" srcId="{5971DAE9-F7A8-4152-A621-D244349D44F7}" destId="{202D4F4A-111A-417F-85EF-D13A68E9170C}" srcOrd="2" destOrd="0" parTransId="{1A475C49-9C76-43BA-B3E4-5E546A5B2D35}" sibTransId="{5AFB3A01-2AC2-4031-A8FB-BA5BB26A2AE1}"/>
    <dgm:cxn modelId="{950C493D-DDFA-427D-A49A-725B09FB73E6}" type="presParOf" srcId="{2C56EA3F-770D-4854-B3C0-1F1409411539}" destId="{732C3C25-2936-4FC9-BE68-866A57114758}" srcOrd="0" destOrd="0" presId="urn:microsoft.com/office/officeart/2008/layout/VerticalCurvedList"/>
    <dgm:cxn modelId="{559843F0-E265-4655-ADA8-4C59D09DE6D1}" type="presParOf" srcId="{732C3C25-2936-4FC9-BE68-866A57114758}" destId="{0CE77F19-5AD1-42FF-AAA2-7FCE18A369D2}" srcOrd="0" destOrd="0" presId="urn:microsoft.com/office/officeart/2008/layout/VerticalCurvedList"/>
    <dgm:cxn modelId="{8BE3F537-6307-439A-8D28-67BE4F7D85E5}" type="presParOf" srcId="{0CE77F19-5AD1-42FF-AAA2-7FCE18A369D2}" destId="{9097973D-0EB4-4472-81C3-3749B3A9B41B}" srcOrd="0" destOrd="0" presId="urn:microsoft.com/office/officeart/2008/layout/VerticalCurvedList"/>
    <dgm:cxn modelId="{5A834B4B-8A27-44E8-9648-23F181C69F65}" type="presParOf" srcId="{0CE77F19-5AD1-42FF-AAA2-7FCE18A369D2}" destId="{4FDEB7B7-D23A-4475-834A-C5FFD0F206C8}" srcOrd="1" destOrd="0" presId="urn:microsoft.com/office/officeart/2008/layout/VerticalCurvedList"/>
    <dgm:cxn modelId="{5D832B7B-859A-443A-9ABA-022908C114CB}" type="presParOf" srcId="{0CE77F19-5AD1-42FF-AAA2-7FCE18A369D2}" destId="{D6E33AB8-4A5B-4B13-80FA-96311D70F8AE}" srcOrd="2" destOrd="0" presId="urn:microsoft.com/office/officeart/2008/layout/VerticalCurvedList"/>
    <dgm:cxn modelId="{2CE32649-D97E-404E-8A44-0356E46A8D1D}" type="presParOf" srcId="{0CE77F19-5AD1-42FF-AAA2-7FCE18A369D2}" destId="{D64C498E-F610-42BC-8856-F538FE5DB64F}" srcOrd="3" destOrd="0" presId="urn:microsoft.com/office/officeart/2008/layout/VerticalCurvedList"/>
    <dgm:cxn modelId="{93F48067-93E3-4C1D-8ABD-8AD084FFD614}" type="presParOf" srcId="{732C3C25-2936-4FC9-BE68-866A57114758}" destId="{21A0A85D-A1C6-4474-9D73-D69F9D8ED580}" srcOrd="1" destOrd="0" presId="urn:microsoft.com/office/officeart/2008/layout/VerticalCurvedList"/>
    <dgm:cxn modelId="{F2A837C8-EBA2-4A53-8B4C-D8A36BD8EA32}" type="presParOf" srcId="{732C3C25-2936-4FC9-BE68-866A57114758}" destId="{4DA5F85D-D786-4E31-A22A-6FFAAE24C305}" srcOrd="2" destOrd="0" presId="urn:microsoft.com/office/officeart/2008/layout/VerticalCurvedList"/>
    <dgm:cxn modelId="{518230CB-EDE4-46AB-9D35-E0BB6565650E}" type="presParOf" srcId="{4DA5F85D-D786-4E31-A22A-6FFAAE24C305}" destId="{FFBA3DF6-CFE9-4E04-8634-6BE51D73ED97}" srcOrd="0" destOrd="0" presId="urn:microsoft.com/office/officeart/2008/layout/VerticalCurvedList"/>
    <dgm:cxn modelId="{5893E566-815E-4DEE-8E60-30F89C850671}" type="presParOf" srcId="{732C3C25-2936-4FC9-BE68-866A57114758}" destId="{828022C6-A180-43EC-B648-9B737696C74A}" srcOrd="3" destOrd="0" presId="urn:microsoft.com/office/officeart/2008/layout/VerticalCurvedList"/>
    <dgm:cxn modelId="{C567B116-BE92-4C3F-8B35-D5D9DFA637D3}" type="presParOf" srcId="{732C3C25-2936-4FC9-BE68-866A57114758}" destId="{A0F66862-05B4-4D31-AB9C-2D75A7D899E6}" srcOrd="4" destOrd="0" presId="urn:microsoft.com/office/officeart/2008/layout/VerticalCurvedList"/>
    <dgm:cxn modelId="{A2278479-6D17-40E8-87E5-044CCB6D761B}" type="presParOf" srcId="{A0F66862-05B4-4D31-AB9C-2D75A7D899E6}" destId="{983585BE-22F3-4EA4-BDDD-377F2D6A1B79}" srcOrd="0" destOrd="0" presId="urn:microsoft.com/office/officeart/2008/layout/VerticalCurvedList"/>
    <dgm:cxn modelId="{FDC253E7-7E43-4552-9BB9-2003C201BD02}" type="presParOf" srcId="{732C3C25-2936-4FC9-BE68-866A57114758}" destId="{0F601C63-CC7F-4F2A-9593-29C288A82957}" srcOrd="5" destOrd="0" presId="urn:microsoft.com/office/officeart/2008/layout/VerticalCurvedList"/>
    <dgm:cxn modelId="{D0919D2F-3505-4241-9326-E24E35090836}" type="presParOf" srcId="{732C3C25-2936-4FC9-BE68-866A57114758}" destId="{BBE96A51-93B3-476A-9192-3218AEA1C8BA}" srcOrd="6" destOrd="0" presId="urn:microsoft.com/office/officeart/2008/layout/VerticalCurvedList"/>
    <dgm:cxn modelId="{7CC35E2F-0103-433A-8920-10ECC5E16B9F}" type="presParOf" srcId="{BBE96A51-93B3-476A-9192-3218AEA1C8BA}" destId="{C4FFC8FC-EC64-45CB-88E8-6CAAD9794A63}" srcOrd="0" destOrd="0" presId="urn:microsoft.com/office/officeart/2008/layout/VerticalCurvedList"/>
    <dgm:cxn modelId="{DA6BECF1-5F55-417E-BC90-76F50A77F416}" type="presParOf" srcId="{732C3C25-2936-4FC9-BE68-866A57114758}" destId="{0D8681AC-7953-41F9-AF7E-C824299F3079}" srcOrd="7" destOrd="0" presId="urn:microsoft.com/office/officeart/2008/layout/VerticalCurvedList"/>
    <dgm:cxn modelId="{63A7D5D5-D2E3-4F27-9A63-E9EB37B5E20A}" type="presParOf" srcId="{732C3C25-2936-4FC9-BE68-866A57114758}" destId="{E8912E92-1266-40BB-934C-B1873E625069}" srcOrd="8" destOrd="0" presId="urn:microsoft.com/office/officeart/2008/layout/VerticalCurvedList"/>
    <dgm:cxn modelId="{92263861-695C-4196-9085-B9FD08D90D9B}" type="presParOf" srcId="{E8912E92-1266-40BB-934C-B1873E625069}" destId="{3116EDE9-1A30-46A4-AA3C-68C40E9EC46D}" srcOrd="0" destOrd="0" presId="urn:microsoft.com/office/officeart/2008/layout/VerticalCurvedList"/>
    <dgm:cxn modelId="{DA02C548-CD41-4162-8475-04C053D14566}" type="presParOf" srcId="{732C3C25-2936-4FC9-BE68-866A57114758}" destId="{E1DF1EB6-4397-45B9-87E3-992843518355}" srcOrd="9" destOrd="0" presId="urn:microsoft.com/office/officeart/2008/layout/VerticalCurvedList"/>
    <dgm:cxn modelId="{2D682A43-9986-47DA-81E7-46078F8C0EFE}" type="presParOf" srcId="{732C3C25-2936-4FC9-BE68-866A57114758}" destId="{87D1F407-75B1-4E0E-B586-741C3C61AA03}" srcOrd="10" destOrd="0" presId="urn:microsoft.com/office/officeart/2008/layout/VerticalCurvedList"/>
    <dgm:cxn modelId="{580E1386-3368-45F8-880C-7D684C41F4F9}" type="presParOf" srcId="{87D1F407-75B1-4E0E-B586-741C3C61AA03}" destId="{0294A83F-3AC7-435C-9477-8CC0C56DF49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1136A5-13AA-4803-BFDB-6F3DBE9513B5}" type="doc">
      <dgm:prSet loTypeId="urn:microsoft.com/office/officeart/2005/8/layout/hierarchy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381D935-33E6-46F1-B8C4-0111BEA59C42}">
      <dgm:prSet phldrT="[Текст]" custT="1"/>
      <dgm:spPr>
        <a:solidFill>
          <a:srgbClr val="3393BE"/>
        </a:solidFill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3600" b="1" smtClean="0">
              <a:latin typeface="Montserrat Bold"/>
              <a:cs typeface="Arial" panose="020B0604020202020204" pitchFamily="34" charset="0"/>
            </a:rPr>
            <a:t>Ведомость объемов работ</a:t>
          </a:r>
          <a:endParaRPr lang="ru-RU" sz="3600" b="1" dirty="0">
            <a:latin typeface="Montserrat Bold"/>
            <a:cs typeface="Arial" panose="020B0604020202020204" pitchFamily="34" charset="0"/>
          </a:endParaRPr>
        </a:p>
      </dgm:t>
    </dgm:pt>
    <dgm:pt modelId="{1422BC85-315F-4C2C-8371-FB635F92B74C}" type="parTrans" cxnId="{BE576023-8FF8-4AFC-9EF2-04D34FC754C1}">
      <dgm:prSet/>
      <dgm:spPr/>
      <dgm:t>
        <a:bodyPr/>
        <a:lstStyle/>
        <a:p>
          <a:endParaRPr lang="ru-RU"/>
        </a:p>
      </dgm:t>
    </dgm:pt>
    <dgm:pt modelId="{294CC58E-45AF-4BB7-9FA1-93BA51BE87C3}" type="sibTrans" cxnId="{BE576023-8FF8-4AFC-9EF2-04D34FC754C1}">
      <dgm:prSet/>
      <dgm:spPr/>
      <dgm:t>
        <a:bodyPr/>
        <a:lstStyle/>
        <a:p>
          <a:endParaRPr lang="ru-RU"/>
        </a:p>
      </dgm:t>
    </dgm:pt>
    <dgm:pt modelId="{66B70936-AA6D-4A8E-ADCA-F321D5CC0224}">
      <dgm:prSet phldrT="[Текст]" custT="1"/>
      <dgm:spPr>
        <a:solidFill>
          <a:schemeClr val="accent5">
            <a:hueOff val="0"/>
            <a:satOff val="0"/>
            <a:lumOff val="0"/>
            <a:alpha val="80000"/>
          </a:schemeClr>
        </a:solidFill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2800" b="1" smtClean="0">
              <a:latin typeface="Montserrat Bold"/>
              <a:cs typeface="Arial" panose="020B0604020202020204" pitchFamily="34" charset="0"/>
            </a:rPr>
            <a:t>Объемы работ, предусмотренные проектной документацией</a:t>
          </a:r>
          <a:endParaRPr lang="ru-RU" sz="2800" b="1" dirty="0">
            <a:latin typeface="Montserrat Bold"/>
            <a:cs typeface="Arial" panose="020B0604020202020204" pitchFamily="34" charset="0"/>
          </a:endParaRPr>
        </a:p>
      </dgm:t>
    </dgm:pt>
    <dgm:pt modelId="{572199E6-BD6D-4AE5-A1A2-10089C717297}" type="parTrans" cxnId="{2E9B0F63-2E27-4AB2-B0F7-579A8F5B2AC4}">
      <dgm:prSet/>
      <dgm:spPr/>
      <dgm:t>
        <a:bodyPr/>
        <a:lstStyle/>
        <a:p>
          <a:endParaRPr lang="ru-RU"/>
        </a:p>
      </dgm:t>
    </dgm:pt>
    <dgm:pt modelId="{B50F489A-1DA9-4334-BEAC-F4F0974CDB5A}" type="sibTrans" cxnId="{2E9B0F63-2E27-4AB2-B0F7-579A8F5B2AC4}">
      <dgm:prSet/>
      <dgm:spPr/>
      <dgm:t>
        <a:bodyPr/>
        <a:lstStyle/>
        <a:p>
          <a:endParaRPr lang="ru-RU"/>
        </a:p>
      </dgm:t>
    </dgm:pt>
    <dgm:pt modelId="{91B9097A-C0DA-4339-AC37-FA9B305A7EF6}">
      <dgm:prSet phldrT="[Текст]" custT="1"/>
      <dgm:spPr>
        <a:solidFill>
          <a:schemeClr val="accent6">
            <a:lumMod val="75000"/>
            <a:alpha val="80000"/>
          </a:schemeClr>
        </a:solidFill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2700" b="1" smtClean="0">
              <a:latin typeface="Montserrat Bold"/>
              <a:cs typeface="Arial" panose="020B0604020202020204" pitchFamily="34" charset="0"/>
            </a:rPr>
            <a:t>Составлены в соответствии с технологической последовательностью проведения работ</a:t>
          </a:r>
          <a:endParaRPr lang="ru-RU" sz="2700" b="1" dirty="0">
            <a:latin typeface="Montserrat Bold"/>
            <a:cs typeface="Arial" panose="020B0604020202020204" pitchFamily="34" charset="0"/>
          </a:endParaRPr>
        </a:p>
      </dgm:t>
    </dgm:pt>
    <dgm:pt modelId="{B71FE8E0-6D60-4C8F-9346-B776CAE811DD}" type="parTrans" cxnId="{831D7BD7-BF37-42E7-8283-DB682B7716EC}">
      <dgm:prSet/>
      <dgm:spPr/>
      <dgm:t>
        <a:bodyPr/>
        <a:lstStyle/>
        <a:p>
          <a:endParaRPr lang="ru-RU"/>
        </a:p>
      </dgm:t>
    </dgm:pt>
    <dgm:pt modelId="{57239E59-50C5-4DEA-AFCC-DDB6046A32E0}" type="sibTrans" cxnId="{831D7BD7-BF37-42E7-8283-DB682B7716EC}">
      <dgm:prSet/>
      <dgm:spPr/>
      <dgm:t>
        <a:bodyPr/>
        <a:lstStyle/>
        <a:p>
          <a:endParaRPr lang="ru-RU"/>
        </a:p>
      </dgm:t>
    </dgm:pt>
    <dgm:pt modelId="{D70AFB48-501A-4351-9295-B461FDEBD58C}">
      <dgm:prSet phldrT="[Текст]" custT="1"/>
      <dgm:spPr>
        <a:solidFill>
          <a:schemeClr val="accent6">
            <a:lumMod val="75000"/>
            <a:alpha val="80000"/>
          </a:schemeClr>
        </a:solidFill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2800" b="1" kern="1200" smtClean="0">
              <a:latin typeface="Montserrat Bold"/>
              <a:ea typeface="+mn-ea"/>
              <a:cs typeface="Arial" panose="020B0604020202020204" pitchFamily="34" charset="0"/>
            </a:rPr>
            <a:t>Ссылки на конкретные листы проектной документации (ссылки на листы Акта, содержащего перечень дефектов)</a:t>
          </a:r>
          <a:endParaRPr lang="ru-RU" sz="2800" b="1" kern="1200" dirty="0">
            <a:latin typeface="Montserrat Bold"/>
            <a:ea typeface="+mn-ea"/>
            <a:cs typeface="Arial" panose="020B0604020202020204" pitchFamily="34" charset="0"/>
          </a:endParaRPr>
        </a:p>
      </dgm:t>
    </dgm:pt>
    <dgm:pt modelId="{511B5FE6-A09B-4E7F-B5BD-81E0DD43D114}" type="parTrans" cxnId="{B8B2214C-6FC9-426D-803F-A825979E4925}">
      <dgm:prSet/>
      <dgm:spPr/>
      <dgm:t>
        <a:bodyPr/>
        <a:lstStyle/>
        <a:p>
          <a:endParaRPr lang="ru-RU"/>
        </a:p>
      </dgm:t>
    </dgm:pt>
    <dgm:pt modelId="{C1F1043D-D342-4A86-B2DF-95C3C6F759BB}" type="sibTrans" cxnId="{B8B2214C-6FC9-426D-803F-A825979E4925}">
      <dgm:prSet/>
      <dgm:spPr/>
      <dgm:t>
        <a:bodyPr/>
        <a:lstStyle/>
        <a:p>
          <a:endParaRPr lang="ru-RU"/>
        </a:p>
      </dgm:t>
    </dgm:pt>
    <dgm:pt modelId="{9EF15EB5-8C91-42FB-AE1A-813F1DD3674C}">
      <dgm:prSet phldrT="[Текст]" custT="1"/>
      <dgm:spPr>
        <a:solidFill>
          <a:schemeClr val="accent5">
            <a:hueOff val="0"/>
            <a:satOff val="0"/>
            <a:lumOff val="0"/>
            <a:alpha val="80000"/>
          </a:schemeClr>
        </a:solidFill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2800" b="1" smtClean="0">
              <a:latin typeface="Montserrat Bold"/>
              <a:cs typeface="Arial" panose="020B0604020202020204" pitchFamily="34" charset="0"/>
            </a:rPr>
            <a:t>Объемы работ, предусмотренные актом, содержащим перечень дефектов</a:t>
          </a:r>
          <a:endParaRPr lang="ru-RU" sz="2800" b="1" dirty="0">
            <a:latin typeface="Montserrat Bold"/>
            <a:cs typeface="Arial" panose="020B0604020202020204" pitchFamily="34" charset="0"/>
          </a:endParaRPr>
        </a:p>
      </dgm:t>
    </dgm:pt>
    <dgm:pt modelId="{758E74AF-FB7C-4C27-871F-13A1888B896B}" type="parTrans" cxnId="{97C4E4F3-1EAC-4924-9BC6-56D5D31EB0A4}">
      <dgm:prSet/>
      <dgm:spPr/>
      <dgm:t>
        <a:bodyPr/>
        <a:lstStyle/>
        <a:p>
          <a:endParaRPr lang="ru-RU"/>
        </a:p>
      </dgm:t>
    </dgm:pt>
    <dgm:pt modelId="{8228BD34-C08F-4537-ABCA-ABF7A9B244C9}" type="sibTrans" cxnId="{97C4E4F3-1EAC-4924-9BC6-56D5D31EB0A4}">
      <dgm:prSet/>
      <dgm:spPr/>
      <dgm:t>
        <a:bodyPr/>
        <a:lstStyle/>
        <a:p>
          <a:endParaRPr lang="ru-RU"/>
        </a:p>
      </dgm:t>
    </dgm:pt>
    <dgm:pt modelId="{4B3CB958-87A0-45F1-B9BC-768BA190BE77}">
      <dgm:prSet phldrT="[Текст]" custT="1"/>
      <dgm:spPr>
        <a:solidFill>
          <a:schemeClr val="accent6">
            <a:lumMod val="75000"/>
            <a:alpha val="80000"/>
          </a:schemeClr>
        </a:solidFill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smtClean="0">
              <a:latin typeface="Montserrat Bold"/>
              <a:ea typeface="+mn-ea"/>
              <a:cs typeface="Arial" panose="020B0604020202020204" pitchFamily="34" charset="0"/>
            </a:rPr>
            <a:t>Наличие формул подсчета объемов работ с использованием тех показателей, которые указаны в проекте</a:t>
          </a:r>
          <a:endParaRPr lang="ru-RU" sz="2800" b="1" kern="1200" dirty="0">
            <a:latin typeface="Montserrat Bold"/>
            <a:ea typeface="+mn-ea"/>
            <a:cs typeface="Arial" panose="020B0604020202020204" pitchFamily="34" charset="0"/>
          </a:endParaRPr>
        </a:p>
      </dgm:t>
    </dgm:pt>
    <dgm:pt modelId="{586CD512-885B-4509-B5B9-B6D9CF0A2039}" type="parTrans" cxnId="{0E0914B6-D7C5-4335-AFC2-0A69E89BB604}">
      <dgm:prSet/>
      <dgm:spPr/>
      <dgm:t>
        <a:bodyPr/>
        <a:lstStyle/>
        <a:p>
          <a:endParaRPr lang="ru-RU"/>
        </a:p>
      </dgm:t>
    </dgm:pt>
    <dgm:pt modelId="{6CA24C92-DA66-4AD1-9BD4-F0053CCE7FF9}" type="sibTrans" cxnId="{0E0914B6-D7C5-4335-AFC2-0A69E89BB604}">
      <dgm:prSet/>
      <dgm:spPr/>
      <dgm:t>
        <a:bodyPr/>
        <a:lstStyle/>
        <a:p>
          <a:endParaRPr lang="ru-RU"/>
        </a:p>
      </dgm:t>
    </dgm:pt>
    <dgm:pt modelId="{AF5F40DF-4E80-48D0-B70B-F8CA34D4B9E5}">
      <dgm:prSet phldrT="[Текст]" custT="1"/>
      <dgm:spPr>
        <a:solidFill>
          <a:schemeClr val="accent6">
            <a:lumMod val="75000"/>
            <a:alpha val="80000"/>
          </a:schemeClr>
        </a:solidFill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smtClean="0">
              <a:latin typeface="Montserrat Bold"/>
              <a:ea typeface="+mn-ea"/>
              <a:cs typeface="Arial" panose="020B0604020202020204" pitchFamily="34" charset="0"/>
            </a:rPr>
            <a:t>Наличие информации об используемых ресурсах (технические характеристики, размеры, цвет и прочее)</a:t>
          </a:r>
          <a:endParaRPr lang="ru-RU" sz="2800" b="1" kern="1200" dirty="0">
            <a:latin typeface="Montserrat Bold"/>
            <a:ea typeface="+mn-ea"/>
            <a:cs typeface="Arial" panose="020B0604020202020204" pitchFamily="34" charset="0"/>
          </a:endParaRPr>
        </a:p>
      </dgm:t>
    </dgm:pt>
    <dgm:pt modelId="{E58223D8-C8BC-450F-B91A-517102BF977B}" type="parTrans" cxnId="{5DB4A72E-458B-400C-93C1-DF41B2C85468}">
      <dgm:prSet/>
      <dgm:spPr/>
      <dgm:t>
        <a:bodyPr/>
        <a:lstStyle/>
        <a:p>
          <a:endParaRPr lang="ru-RU"/>
        </a:p>
      </dgm:t>
    </dgm:pt>
    <dgm:pt modelId="{64043E3F-16A1-4A26-9A37-2D6C8A93F732}" type="sibTrans" cxnId="{5DB4A72E-458B-400C-93C1-DF41B2C85468}">
      <dgm:prSet/>
      <dgm:spPr/>
      <dgm:t>
        <a:bodyPr/>
        <a:lstStyle/>
        <a:p>
          <a:endParaRPr lang="ru-RU"/>
        </a:p>
      </dgm:t>
    </dgm:pt>
    <dgm:pt modelId="{CADC285E-D1D9-43F2-9B5C-46A5D9A1A27A}" type="pres">
      <dgm:prSet presAssocID="{811136A5-13AA-4803-BFDB-6F3DBE9513B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7F8050F-C957-4AFA-B587-95E10D2049FA}" type="pres">
      <dgm:prSet presAssocID="{2381D935-33E6-46F1-B8C4-0111BEA59C42}" presName="vertOne" presStyleCnt="0"/>
      <dgm:spPr/>
      <dgm:t>
        <a:bodyPr/>
        <a:lstStyle/>
        <a:p>
          <a:endParaRPr lang="ru-RU"/>
        </a:p>
      </dgm:t>
    </dgm:pt>
    <dgm:pt modelId="{FA88DC5A-FF1B-46EA-A2A9-DCEADBD45F64}" type="pres">
      <dgm:prSet presAssocID="{2381D935-33E6-46F1-B8C4-0111BEA59C42}" presName="txOne" presStyleLbl="node0" presStyleIdx="0" presStyleCnt="2" custScaleY="33280" custLinFactNeighborX="868" custLinFactNeighborY="107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C100B0-D464-4EDE-97F1-FFFAB9CD4271}" type="pres">
      <dgm:prSet presAssocID="{2381D935-33E6-46F1-B8C4-0111BEA59C42}" presName="parTransOne" presStyleCnt="0"/>
      <dgm:spPr/>
      <dgm:t>
        <a:bodyPr/>
        <a:lstStyle/>
        <a:p>
          <a:endParaRPr lang="ru-RU"/>
        </a:p>
      </dgm:t>
    </dgm:pt>
    <dgm:pt modelId="{BD80E7F5-6D39-4288-89DF-5A857AC6481A}" type="pres">
      <dgm:prSet presAssocID="{2381D935-33E6-46F1-B8C4-0111BEA59C42}" presName="horzOne" presStyleCnt="0"/>
      <dgm:spPr/>
      <dgm:t>
        <a:bodyPr/>
        <a:lstStyle/>
        <a:p>
          <a:endParaRPr lang="ru-RU"/>
        </a:p>
      </dgm:t>
    </dgm:pt>
    <dgm:pt modelId="{E4B18551-7BF7-4A42-AB26-3A7523540804}" type="pres">
      <dgm:prSet presAssocID="{66B70936-AA6D-4A8E-ADCA-F321D5CC0224}" presName="vertTwo" presStyleCnt="0"/>
      <dgm:spPr/>
      <dgm:t>
        <a:bodyPr/>
        <a:lstStyle/>
        <a:p>
          <a:endParaRPr lang="ru-RU"/>
        </a:p>
      </dgm:t>
    </dgm:pt>
    <dgm:pt modelId="{C0D7A270-6EDD-460A-B145-3E5D2005798D}" type="pres">
      <dgm:prSet presAssocID="{66B70936-AA6D-4A8E-ADCA-F321D5CC0224}" presName="txTwo" presStyleLbl="node2" presStyleIdx="0" presStyleCnt="2" custScaleY="45244" custLinFactNeighborX="-1751" custLinFactNeighborY="-37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D6E548C-5A5C-4716-A8C4-DA5543477525}" type="pres">
      <dgm:prSet presAssocID="{66B70936-AA6D-4A8E-ADCA-F321D5CC0224}" presName="parTransTwo" presStyleCnt="0"/>
      <dgm:spPr/>
      <dgm:t>
        <a:bodyPr/>
        <a:lstStyle/>
        <a:p>
          <a:endParaRPr lang="ru-RU"/>
        </a:p>
      </dgm:t>
    </dgm:pt>
    <dgm:pt modelId="{589A3B82-FEC7-4284-9658-D04A39F6C96A}" type="pres">
      <dgm:prSet presAssocID="{66B70936-AA6D-4A8E-ADCA-F321D5CC0224}" presName="horzTwo" presStyleCnt="0"/>
      <dgm:spPr/>
      <dgm:t>
        <a:bodyPr/>
        <a:lstStyle/>
        <a:p>
          <a:endParaRPr lang="ru-RU"/>
        </a:p>
      </dgm:t>
    </dgm:pt>
    <dgm:pt modelId="{A7A799D9-FA7B-4A60-9F03-0320EAB13DA0}" type="pres">
      <dgm:prSet presAssocID="{91B9097A-C0DA-4339-AC37-FA9B305A7EF6}" presName="vertThree" presStyleCnt="0"/>
      <dgm:spPr/>
      <dgm:t>
        <a:bodyPr/>
        <a:lstStyle/>
        <a:p>
          <a:endParaRPr lang="ru-RU"/>
        </a:p>
      </dgm:t>
    </dgm:pt>
    <dgm:pt modelId="{6F35D2D0-4935-412B-90E2-DCAD7ACF8F35}" type="pres">
      <dgm:prSet presAssocID="{91B9097A-C0DA-4339-AC37-FA9B305A7EF6}" presName="txThree" presStyleLbl="node3" presStyleIdx="0" presStyleCnt="3" custScaleX="11698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189B49-FAF4-47AC-B7A7-7051062D8C96}" type="pres">
      <dgm:prSet presAssocID="{91B9097A-C0DA-4339-AC37-FA9B305A7EF6}" presName="horzThree" presStyleCnt="0"/>
      <dgm:spPr/>
      <dgm:t>
        <a:bodyPr/>
        <a:lstStyle/>
        <a:p>
          <a:endParaRPr lang="ru-RU"/>
        </a:p>
      </dgm:t>
    </dgm:pt>
    <dgm:pt modelId="{D9F0AD2A-4884-4EE7-A542-8A2B05740A73}" type="pres">
      <dgm:prSet presAssocID="{57239E59-50C5-4DEA-AFCC-DDB6046A32E0}" presName="sibSpaceThree" presStyleCnt="0"/>
      <dgm:spPr/>
      <dgm:t>
        <a:bodyPr/>
        <a:lstStyle/>
        <a:p>
          <a:endParaRPr lang="ru-RU"/>
        </a:p>
      </dgm:t>
    </dgm:pt>
    <dgm:pt modelId="{6B168CC9-B7EB-4809-95AE-523D6A636CBF}" type="pres">
      <dgm:prSet presAssocID="{D70AFB48-501A-4351-9295-B461FDEBD58C}" presName="vertThree" presStyleCnt="0"/>
      <dgm:spPr/>
      <dgm:t>
        <a:bodyPr/>
        <a:lstStyle/>
        <a:p>
          <a:endParaRPr lang="ru-RU"/>
        </a:p>
      </dgm:t>
    </dgm:pt>
    <dgm:pt modelId="{85DDB671-AB6B-4675-92F5-9B3BA8265B4B}" type="pres">
      <dgm:prSet presAssocID="{D70AFB48-501A-4351-9295-B461FDEBD58C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282656-3354-416D-8A97-239E1966BE5E}" type="pres">
      <dgm:prSet presAssocID="{D70AFB48-501A-4351-9295-B461FDEBD58C}" presName="horzThree" presStyleCnt="0"/>
      <dgm:spPr/>
      <dgm:t>
        <a:bodyPr/>
        <a:lstStyle/>
        <a:p>
          <a:endParaRPr lang="ru-RU"/>
        </a:p>
      </dgm:t>
    </dgm:pt>
    <dgm:pt modelId="{3C5071B6-6384-4FFE-8376-11881512CB99}" type="pres">
      <dgm:prSet presAssocID="{B50F489A-1DA9-4334-BEAC-F4F0974CDB5A}" presName="sibSpaceTwo" presStyleCnt="0"/>
      <dgm:spPr/>
      <dgm:t>
        <a:bodyPr/>
        <a:lstStyle/>
        <a:p>
          <a:endParaRPr lang="ru-RU"/>
        </a:p>
      </dgm:t>
    </dgm:pt>
    <dgm:pt modelId="{7BB099C8-0E6E-4CAD-A9D5-2F475EC20B97}" type="pres">
      <dgm:prSet presAssocID="{9EF15EB5-8C91-42FB-AE1A-813F1DD3674C}" presName="vertTwo" presStyleCnt="0"/>
      <dgm:spPr/>
      <dgm:t>
        <a:bodyPr/>
        <a:lstStyle/>
        <a:p>
          <a:endParaRPr lang="ru-RU"/>
        </a:p>
      </dgm:t>
    </dgm:pt>
    <dgm:pt modelId="{F792B01E-66E0-4658-B4A1-164766C10F1D}" type="pres">
      <dgm:prSet presAssocID="{9EF15EB5-8C91-42FB-AE1A-813F1DD3674C}" presName="txTwo" presStyleLbl="node2" presStyleIdx="1" presStyleCnt="2" custScaleX="207426" custScaleY="45179" custLinFactNeighborX="4289" custLinFactNeighborY="-51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18FDF0E-0B60-43FD-9F8E-1BB84C355C38}" type="pres">
      <dgm:prSet presAssocID="{9EF15EB5-8C91-42FB-AE1A-813F1DD3674C}" presName="parTransTwo" presStyleCnt="0"/>
      <dgm:spPr/>
      <dgm:t>
        <a:bodyPr/>
        <a:lstStyle/>
        <a:p>
          <a:endParaRPr lang="ru-RU"/>
        </a:p>
      </dgm:t>
    </dgm:pt>
    <dgm:pt modelId="{D0734357-6EA0-4986-98B5-1B0E4F636BC9}" type="pres">
      <dgm:prSet presAssocID="{9EF15EB5-8C91-42FB-AE1A-813F1DD3674C}" presName="horzTwo" presStyleCnt="0"/>
      <dgm:spPr/>
      <dgm:t>
        <a:bodyPr/>
        <a:lstStyle/>
        <a:p>
          <a:endParaRPr lang="ru-RU"/>
        </a:p>
      </dgm:t>
    </dgm:pt>
    <dgm:pt modelId="{ADDBA31A-CC0C-4401-A9E9-21DDB4D27456}" type="pres">
      <dgm:prSet presAssocID="{4B3CB958-87A0-45F1-B9BC-768BA190BE77}" presName="vertThree" presStyleCnt="0"/>
      <dgm:spPr/>
      <dgm:t>
        <a:bodyPr/>
        <a:lstStyle/>
        <a:p>
          <a:endParaRPr lang="ru-RU"/>
        </a:p>
      </dgm:t>
    </dgm:pt>
    <dgm:pt modelId="{838DD67A-74EF-4BEC-B52D-F0D074CA8B5C}" type="pres">
      <dgm:prSet presAssocID="{4B3CB958-87A0-45F1-B9BC-768BA190BE77}" presName="txThree" presStyleLbl="node3" presStyleIdx="2" presStyleCnt="3" custLinFactNeighborX="-48267" custLinFactNeighborY="36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7030D0-5EBC-4659-9BFD-59C87DB8C0F4}" type="pres">
      <dgm:prSet presAssocID="{4B3CB958-87A0-45F1-B9BC-768BA190BE77}" presName="horzThree" presStyleCnt="0"/>
      <dgm:spPr/>
      <dgm:t>
        <a:bodyPr/>
        <a:lstStyle/>
        <a:p>
          <a:endParaRPr lang="ru-RU"/>
        </a:p>
      </dgm:t>
    </dgm:pt>
    <dgm:pt modelId="{BE25A047-461B-453B-833F-52EA9F2CF98B}" type="pres">
      <dgm:prSet presAssocID="{294CC58E-45AF-4BB7-9FA1-93BA51BE87C3}" presName="sibSpaceOne" presStyleCnt="0"/>
      <dgm:spPr/>
      <dgm:t>
        <a:bodyPr/>
        <a:lstStyle/>
        <a:p>
          <a:endParaRPr lang="ru-RU"/>
        </a:p>
      </dgm:t>
    </dgm:pt>
    <dgm:pt modelId="{15CBE098-2D27-4BA3-BF26-2743AD2D854C}" type="pres">
      <dgm:prSet presAssocID="{AF5F40DF-4E80-48D0-B70B-F8CA34D4B9E5}" presName="vertOne" presStyleCnt="0"/>
      <dgm:spPr/>
      <dgm:t>
        <a:bodyPr/>
        <a:lstStyle/>
        <a:p>
          <a:endParaRPr lang="ru-RU"/>
        </a:p>
      </dgm:t>
    </dgm:pt>
    <dgm:pt modelId="{13886DE4-075E-49BF-A8DF-E147D6C451FC}" type="pres">
      <dgm:prSet presAssocID="{AF5F40DF-4E80-48D0-B70B-F8CA34D4B9E5}" presName="txOne" presStyleLbl="node0" presStyleIdx="1" presStyleCnt="2" custLinFactX="-12299" custLinFactY="100000" custLinFactNeighborX="-100000" custLinFactNeighborY="1162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F55265E-2443-4DF5-B15C-7E95685E58BD}" type="pres">
      <dgm:prSet presAssocID="{AF5F40DF-4E80-48D0-B70B-F8CA34D4B9E5}" presName="horzOne" presStyleCnt="0"/>
      <dgm:spPr/>
      <dgm:t>
        <a:bodyPr/>
        <a:lstStyle/>
        <a:p>
          <a:endParaRPr lang="ru-RU"/>
        </a:p>
      </dgm:t>
    </dgm:pt>
  </dgm:ptLst>
  <dgm:cxnLst>
    <dgm:cxn modelId="{56314357-3E88-4558-997D-95BB73F068AE}" type="presOf" srcId="{4B3CB958-87A0-45F1-B9BC-768BA190BE77}" destId="{838DD67A-74EF-4BEC-B52D-F0D074CA8B5C}" srcOrd="0" destOrd="0" presId="urn:microsoft.com/office/officeart/2005/8/layout/hierarchy4"/>
    <dgm:cxn modelId="{97C4E4F3-1EAC-4924-9BC6-56D5D31EB0A4}" srcId="{2381D935-33E6-46F1-B8C4-0111BEA59C42}" destId="{9EF15EB5-8C91-42FB-AE1A-813F1DD3674C}" srcOrd="1" destOrd="0" parTransId="{758E74AF-FB7C-4C27-871F-13A1888B896B}" sibTransId="{8228BD34-C08F-4537-ABCA-ABF7A9B244C9}"/>
    <dgm:cxn modelId="{B5049661-8073-4C35-BF16-4EE7164585A4}" type="presOf" srcId="{9EF15EB5-8C91-42FB-AE1A-813F1DD3674C}" destId="{F792B01E-66E0-4658-B4A1-164766C10F1D}" srcOrd="0" destOrd="0" presId="urn:microsoft.com/office/officeart/2005/8/layout/hierarchy4"/>
    <dgm:cxn modelId="{9E44E911-6618-458A-A3B4-DB5C9AE4B303}" type="presOf" srcId="{811136A5-13AA-4803-BFDB-6F3DBE9513B5}" destId="{CADC285E-D1D9-43F2-9B5C-46A5D9A1A27A}" srcOrd="0" destOrd="0" presId="urn:microsoft.com/office/officeart/2005/8/layout/hierarchy4"/>
    <dgm:cxn modelId="{5DB4A72E-458B-400C-93C1-DF41B2C85468}" srcId="{811136A5-13AA-4803-BFDB-6F3DBE9513B5}" destId="{AF5F40DF-4E80-48D0-B70B-F8CA34D4B9E5}" srcOrd="1" destOrd="0" parTransId="{E58223D8-C8BC-450F-B91A-517102BF977B}" sibTransId="{64043E3F-16A1-4A26-9A37-2D6C8A93F732}"/>
    <dgm:cxn modelId="{275F2930-E2FA-464E-97E1-BDCD36314880}" type="presOf" srcId="{91B9097A-C0DA-4339-AC37-FA9B305A7EF6}" destId="{6F35D2D0-4935-412B-90E2-DCAD7ACF8F35}" srcOrd="0" destOrd="0" presId="urn:microsoft.com/office/officeart/2005/8/layout/hierarchy4"/>
    <dgm:cxn modelId="{0E0914B6-D7C5-4335-AFC2-0A69E89BB604}" srcId="{9EF15EB5-8C91-42FB-AE1A-813F1DD3674C}" destId="{4B3CB958-87A0-45F1-B9BC-768BA190BE77}" srcOrd="0" destOrd="0" parTransId="{586CD512-885B-4509-B5B9-B6D9CF0A2039}" sibTransId="{6CA24C92-DA66-4AD1-9BD4-F0053CCE7FF9}"/>
    <dgm:cxn modelId="{BE576023-8FF8-4AFC-9EF2-04D34FC754C1}" srcId="{811136A5-13AA-4803-BFDB-6F3DBE9513B5}" destId="{2381D935-33E6-46F1-B8C4-0111BEA59C42}" srcOrd="0" destOrd="0" parTransId="{1422BC85-315F-4C2C-8371-FB635F92B74C}" sibTransId="{294CC58E-45AF-4BB7-9FA1-93BA51BE87C3}"/>
    <dgm:cxn modelId="{2E9B0F63-2E27-4AB2-B0F7-579A8F5B2AC4}" srcId="{2381D935-33E6-46F1-B8C4-0111BEA59C42}" destId="{66B70936-AA6D-4A8E-ADCA-F321D5CC0224}" srcOrd="0" destOrd="0" parTransId="{572199E6-BD6D-4AE5-A1A2-10089C717297}" sibTransId="{B50F489A-1DA9-4334-BEAC-F4F0974CDB5A}"/>
    <dgm:cxn modelId="{3DE8B9D4-D77B-40A5-B72F-06FF9DE396BB}" type="presOf" srcId="{AF5F40DF-4E80-48D0-B70B-F8CA34D4B9E5}" destId="{13886DE4-075E-49BF-A8DF-E147D6C451FC}" srcOrd="0" destOrd="0" presId="urn:microsoft.com/office/officeart/2005/8/layout/hierarchy4"/>
    <dgm:cxn modelId="{BF871820-C044-4AC1-A62F-94AF9A7E1777}" type="presOf" srcId="{2381D935-33E6-46F1-B8C4-0111BEA59C42}" destId="{FA88DC5A-FF1B-46EA-A2A9-DCEADBD45F64}" srcOrd="0" destOrd="0" presId="urn:microsoft.com/office/officeart/2005/8/layout/hierarchy4"/>
    <dgm:cxn modelId="{831D7BD7-BF37-42E7-8283-DB682B7716EC}" srcId="{66B70936-AA6D-4A8E-ADCA-F321D5CC0224}" destId="{91B9097A-C0DA-4339-AC37-FA9B305A7EF6}" srcOrd="0" destOrd="0" parTransId="{B71FE8E0-6D60-4C8F-9346-B776CAE811DD}" sibTransId="{57239E59-50C5-4DEA-AFCC-DDB6046A32E0}"/>
    <dgm:cxn modelId="{B8B2214C-6FC9-426D-803F-A825979E4925}" srcId="{66B70936-AA6D-4A8E-ADCA-F321D5CC0224}" destId="{D70AFB48-501A-4351-9295-B461FDEBD58C}" srcOrd="1" destOrd="0" parTransId="{511B5FE6-A09B-4E7F-B5BD-81E0DD43D114}" sibTransId="{C1F1043D-D342-4A86-B2DF-95C3C6F759BB}"/>
    <dgm:cxn modelId="{659E41AC-B65F-47D7-B2A1-1294AA2610CE}" type="presOf" srcId="{D70AFB48-501A-4351-9295-B461FDEBD58C}" destId="{85DDB671-AB6B-4675-92F5-9B3BA8265B4B}" srcOrd="0" destOrd="0" presId="urn:microsoft.com/office/officeart/2005/8/layout/hierarchy4"/>
    <dgm:cxn modelId="{F8F520BD-EC03-4405-BC36-9DD3991FBF77}" type="presOf" srcId="{66B70936-AA6D-4A8E-ADCA-F321D5CC0224}" destId="{C0D7A270-6EDD-460A-B145-3E5D2005798D}" srcOrd="0" destOrd="0" presId="urn:microsoft.com/office/officeart/2005/8/layout/hierarchy4"/>
    <dgm:cxn modelId="{32D74BDC-857B-47E9-9A67-650DC83405ED}" type="presParOf" srcId="{CADC285E-D1D9-43F2-9B5C-46A5D9A1A27A}" destId="{B7F8050F-C957-4AFA-B587-95E10D2049FA}" srcOrd="0" destOrd="0" presId="urn:microsoft.com/office/officeart/2005/8/layout/hierarchy4"/>
    <dgm:cxn modelId="{B492D411-95B2-48F7-88C1-A15C145E83D6}" type="presParOf" srcId="{B7F8050F-C957-4AFA-B587-95E10D2049FA}" destId="{FA88DC5A-FF1B-46EA-A2A9-DCEADBD45F64}" srcOrd="0" destOrd="0" presId="urn:microsoft.com/office/officeart/2005/8/layout/hierarchy4"/>
    <dgm:cxn modelId="{4C0EECE0-3F18-400B-8AD0-208EF82A90C3}" type="presParOf" srcId="{B7F8050F-C957-4AFA-B587-95E10D2049FA}" destId="{3FC100B0-D464-4EDE-97F1-FFFAB9CD4271}" srcOrd="1" destOrd="0" presId="urn:microsoft.com/office/officeart/2005/8/layout/hierarchy4"/>
    <dgm:cxn modelId="{3D21F1FF-263C-499F-9960-93FB5B56E544}" type="presParOf" srcId="{B7F8050F-C957-4AFA-B587-95E10D2049FA}" destId="{BD80E7F5-6D39-4288-89DF-5A857AC6481A}" srcOrd="2" destOrd="0" presId="urn:microsoft.com/office/officeart/2005/8/layout/hierarchy4"/>
    <dgm:cxn modelId="{48ABCCB1-D155-48E0-9B5C-F757B5507009}" type="presParOf" srcId="{BD80E7F5-6D39-4288-89DF-5A857AC6481A}" destId="{E4B18551-7BF7-4A42-AB26-3A7523540804}" srcOrd="0" destOrd="0" presId="urn:microsoft.com/office/officeart/2005/8/layout/hierarchy4"/>
    <dgm:cxn modelId="{6A468CCA-5EA4-4CBD-8209-EE50173AE254}" type="presParOf" srcId="{E4B18551-7BF7-4A42-AB26-3A7523540804}" destId="{C0D7A270-6EDD-460A-B145-3E5D2005798D}" srcOrd="0" destOrd="0" presId="urn:microsoft.com/office/officeart/2005/8/layout/hierarchy4"/>
    <dgm:cxn modelId="{27CB086B-8D0C-432C-BFE3-1F4C49057A8F}" type="presParOf" srcId="{E4B18551-7BF7-4A42-AB26-3A7523540804}" destId="{BD6E548C-5A5C-4716-A8C4-DA5543477525}" srcOrd="1" destOrd="0" presId="urn:microsoft.com/office/officeart/2005/8/layout/hierarchy4"/>
    <dgm:cxn modelId="{8531D5A6-0589-452C-B047-0133DD4E12AB}" type="presParOf" srcId="{E4B18551-7BF7-4A42-AB26-3A7523540804}" destId="{589A3B82-FEC7-4284-9658-D04A39F6C96A}" srcOrd="2" destOrd="0" presId="urn:microsoft.com/office/officeart/2005/8/layout/hierarchy4"/>
    <dgm:cxn modelId="{D063CDCE-015E-43B7-A4EE-A1A6689A31FA}" type="presParOf" srcId="{589A3B82-FEC7-4284-9658-D04A39F6C96A}" destId="{A7A799D9-FA7B-4A60-9F03-0320EAB13DA0}" srcOrd="0" destOrd="0" presId="urn:microsoft.com/office/officeart/2005/8/layout/hierarchy4"/>
    <dgm:cxn modelId="{EAED9758-0B4C-411B-94C5-D660ED7463DF}" type="presParOf" srcId="{A7A799D9-FA7B-4A60-9F03-0320EAB13DA0}" destId="{6F35D2D0-4935-412B-90E2-DCAD7ACF8F35}" srcOrd="0" destOrd="0" presId="urn:microsoft.com/office/officeart/2005/8/layout/hierarchy4"/>
    <dgm:cxn modelId="{61478C00-A8F5-438B-B55D-45F4D23D9EA7}" type="presParOf" srcId="{A7A799D9-FA7B-4A60-9F03-0320EAB13DA0}" destId="{2E189B49-FAF4-47AC-B7A7-7051062D8C96}" srcOrd="1" destOrd="0" presId="urn:microsoft.com/office/officeart/2005/8/layout/hierarchy4"/>
    <dgm:cxn modelId="{0111D454-0078-4395-8EB7-30E9B47FF3CA}" type="presParOf" srcId="{589A3B82-FEC7-4284-9658-D04A39F6C96A}" destId="{D9F0AD2A-4884-4EE7-A542-8A2B05740A73}" srcOrd="1" destOrd="0" presId="urn:microsoft.com/office/officeart/2005/8/layout/hierarchy4"/>
    <dgm:cxn modelId="{6176646A-5AD6-4F6B-9D0A-74F5F7C33D66}" type="presParOf" srcId="{589A3B82-FEC7-4284-9658-D04A39F6C96A}" destId="{6B168CC9-B7EB-4809-95AE-523D6A636CBF}" srcOrd="2" destOrd="0" presId="urn:microsoft.com/office/officeart/2005/8/layout/hierarchy4"/>
    <dgm:cxn modelId="{2659D563-99B7-45C8-8F80-61377B9308F5}" type="presParOf" srcId="{6B168CC9-B7EB-4809-95AE-523D6A636CBF}" destId="{85DDB671-AB6B-4675-92F5-9B3BA8265B4B}" srcOrd="0" destOrd="0" presId="urn:microsoft.com/office/officeart/2005/8/layout/hierarchy4"/>
    <dgm:cxn modelId="{13F12C5D-1299-4217-9418-581153B31A13}" type="presParOf" srcId="{6B168CC9-B7EB-4809-95AE-523D6A636CBF}" destId="{58282656-3354-416D-8A97-239E1966BE5E}" srcOrd="1" destOrd="0" presId="urn:microsoft.com/office/officeart/2005/8/layout/hierarchy4"/>
    <dgm:cxn modelId="{BF592D48-7787-45BF-8B44-2E0483A5C0BB}" type="presParOf" srcId="{BD80E7F5-6D39-4288-89DF-5A857AC6481A}" destId="{3C5071B6-6384-4FFE-8376-11881512CB99}" srcOrd="1" destOrd="0" presId="urn:microsoft.com/office/officeart/2005/8/layout/hierarchy4"/>
    <dgm:cxn modelId="{F3D55FD9-85ED-481C-BE1A-A594CB17DB56}" type="presParOf" srcId="{BD80E7F5-6D39-4288-89DF-5A857AC6481A}" destId="{7BB099C8-0E6E-4CAD-A9D5-2F475EC20B97}" srcOrd="2" destOrd="0" presId="urn:microsoft.com/office/officeart/2005/8/layout/hierarchy4"/>
    <dgm:cxn modelId="{DE07497A-7170-4A48-B54E-3E0ADB81BC83}" type="presParOf" srcId="{7BB099C8-0E6E-4CAD-A9D5-2F475EC20B97}" destId="{F792B01E-66E0-4658-B4A1-164766C10F1D}" srcOrd="0" destOrd="0" presId="urn:microsoft.com/office/officeart/2005/8/layout/hierarchy4"/>
    <dgm:cxn modelId="{6BE4B9D8-A02C-4E87-B809-F1C56675FDCD}" type="presParOf" srcId="{7BB099C8-0E6E-4CAD-A9D5-2F475EC20B97}" destId="{018FDF0E-0B60-43FD-9F8E-1BB84C355C38}" srcOrd="1" destOrd="0" presId="urn:microsoft.com/office/officeart/2005/8/layout/hierarchy4"/>
    <dgm:cxn modelId="{B6FEC1A9-12B7-43C8-925E-56A5034270E9}" type="presParOf" srcId="{7BB099C8-0E6E-4CAD-A9D5-2F475EC20B97}" destId="{D0734357-6EA0-4986-98B5-1B0E4F636BC9}" srcOrd="2" destOrd="0" presId="urn:microsoft.com/office/officeart/2005/8/layout/hierarchy4"/>
    <dgm:cxn modelId="{7CAB77BA-9E75-41E6-A44D-C142A388EECA}" type="presParOf" srcId="{D0734357-6EA0-4986-98B5-1B0E4F636BC9}" destId="{ADDBA31A-CC0C-4401-A9E9-21DDB4D27456}" srcOrd="0" destOrd="0" presId="urn:microsoft.com/office/officeart/2005/8/layout/hierarchy4"/>
    <dgm:cxn modelId="{0958CBA8-4041-43F7-AF7B-4D778431A353}" type="presParOf" srcId="{ADDBA31A-CC0C-4401-A9E9-21DDB4D27456}" destId="{838DD67A-74EF-4BEC-B52D-F0D074CA8B5C}" srcOrd="0" destOrd="0" presId="urn:microsoft.com/office/officeart/2005/8/layout/hierarchy4"/>
    <dgm:cxn modelId="{DAAAE033-639D-4678-BCD4-76B7C2DE4BE7}" type="presParOf" srcId="{ADDBA31A-CC0C-4401-A9E9-21DDB4D27456}" destId="{817030D0-5EBC-4659-9BFD-59C87DB8C0F4}" srcOrd="1" destOrd="0" presId="urn:microsoft.com/office/officeart/2005/8/layout/hierarchy4"/>
    <dgm:cxn modelId="{F22F62EA-1D99-47ED-9CCF-BFD88CC27B14}" type="presParOf" srcId="{CADC285E-D1D9-43F2-9B5C-46A5D9A1A27A}" destId="{BE25A047-461B-453B-833F-52EA9F2CF98B}" srcOrd="1" destOrd="0" presId="urn:microsoft.com/office/officeart/2005/8/layout/hierarchy4"/>
    <dgm:cxn modelId="{6471679A-721E-438D-AC6C-1BEAE3E759D6}" type="presParOf" srcId="{CADC285E-D1D9-43F2-9B5C-46A5D9A1A27A}" destId="{15CBE098-2D27-4BA3-BF26-2743AD2D854C}" srcOrd="2" destOrd="0" presId="urn:microsoft.com/office/officeart/2005/8/layout/hierarchy4"/>
    <dgm:cxn modelId="{5B2280D1-A9F7-40E7-A635-A774AD482BF6}" type="presParOf" srcId="{15CBE098-2D27-4BA3-BF26-2743AD2D854C}" destId="{13886DE4-075E-49BF-A8DF-E147D6C451FC}" srcOrd="0" destOrd="0" presId="urn:microsoft.com/office/officeart/2005/8/layout/hierarchy4"/>
    <dgm:cxn modelId="{3A18ED96-E65A-4269-A86B-62812A7A1C4B}" type="presParOf" srcId="{15CBE098-2D27-4BA3-BF26-2743AD2D854C}" destId="{8F55265E-2443-4DF5-B15C-7E95685E58B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A25DA3-E7B7-4CE4-9842-7063F8EC671B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B86E611-1E31-4646-A8F3-690009AED27A}">
      <dgm:prSet phldrT="[Текст]" custT="1"/>
      <dgm:spPr>
        <a:solidFill>
          <a:srgbClr val="C3E7CE">
            <a:alpha val="8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endParaRPr lang="ru-RU" sz="3400" b="1" dirty="0">
            <a:solidFill>
              <a:srgbClr val="006696"/>
            </a:solidFill>
            <a:latin typeface="Montserrat Bold"/>
          </a:endParaRPr>
        </a:p>
      </dgm:t>
    </dgm:pt>
    <dgm:pt modelId="{7253AD76-E51C-4357-9457-DF2C89557625}" type="parTrans" cxnId="{E049A7F4-D9A9-411B-9F18-0F2995EEC99D}">
      <dgm:prSet/>
      <dgm:spPr/>
      <dgm:t>
        <a:bodyPr/>
        <a:lstStyle/>
        <a:p>
          <a:endParaRPr lang="ru-RU"/>
        </a:p>
      </dgm:t>
    </dgm:pt>
    <dgm:pt modelId="{512C07EB-DE4F-4CF5-B31E-43E4274E604C}" type="sibTrans" cxnId="{E049A7F4-D9A9-411B-9F18-0F2995EEC99D}">
      <dgm:prSet/>
      <dgm:spPr/>
      <dgm:t>
        <a:bodyPr/>
        <a:lstStyle/>
        <a:p>
          <a:endParaRPr lang="ru-RU"/>
        </a:p>
      </dgm:t>
    </dgm:pt>
    <dgm:pt modelId="{F6EC8C66-76FB-498C-9AE0-146B88776BDC}">
      <dgm:prSet phldrT="[Текст]" custT="1"/>
      <dgm:spPr>
        <a:solidFill>
          <a:schemeClr val="accent6">
            <a:lumMod val="60000"/>
            <a:lumOff val="40000"/>
            <a:alpha val="8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pPr algn="ctr"/>
          <a:endParaRPr lang="ru-RU" sz="3400" b="1" dirty="0">
            <a:solidFill>
              <a:srgbClr val="006696"/>
            </a:solidFill>
            <a:latin typeface="Montserrat Bold"/>
          </a:endParaRPr>
        </a:p>
      </dgm:t>
    </dgm:pt>
    <dgm:pt modelId="{46F0578D-8A7C-4491-963B-9ED1DCC30AEF}" type="parTrans" cxnId="{B1B02AAF-3A20-444C-BC2B-0BC3DF64D5ED}">
      <dgm:prSet/>
      <dgm:spPr/>
      <dgm:t>
        <a:bodyPr/>
        <a:lstStyle/>
        <a:p>
          <a:endParaRPr lang="ru-RU"/>
        </a:p>
      </dgm:t>
    </dgm:pt>
    <dgm:pt modelId="{0258AACB-79D5-427D-B1D8-ADCD88679FE3}" type="sibTrans" cxnId="{B1B02AAF-3A20-444C-BC2B-0BC3DF64D5ED}">
      <dgm:prSet/>
      <dgm:spPr/>
      <dgm:t>
        <a:bodyPr/>
        <a:lstStyle/>
        <a:p>
          <a:endParaRPr lang="ru-RU"/>
        </a:p>
      </dgm:t>
    </dgm:pt>
    <dgm:pt modelId="{9BBB520C-F0E1-4FDB-AFCA-490CB91556DF}">
      <dgm:prSet phldrT="[Текст]" custT="1"/>
      <dgm:spPr>
        <a:solidFill>
          <a:srgbClr val="779DB3">
            <a:alpha val="8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endParaRPr lang="ru-RU" sz="3400" b="1" dirty="0" smtClean="0">
            <a:latin typeface="Montserrat Bold"/>
          </a:endParaRPr>
        </a:p>
      </dgm:t>
    </dgm:pt>
    <dgm:pt modelId="{09A72E18-2E2D-4F8B-881E-62BB48FE0692}" type="parTrans" cxnId="{3265E2CD-CDEA-4BC4-A4A7-CC8C2214284D}">
      <dgm:prSet/>
      <dgm:spPr/>
      <dgm:t>
        <a:bodyPr/>
        <a:lstStyle/>
        <a:p>
          <a:endParaRPr lang="ru-RU"/>
        </a:p>
      </dgm:t>
    </dgm:pt>
    <dgm:pt modelId="{C1B593A1-77D1-488C-A658-A3E5C2725A5B}" type="sibTrans" cxnId="{3265E2CD-CDEA-4BC4-A4A7-CC8C2214284D}">
      <dgm:prSet/>
      <dgm:spPr/>
      <dgm:t>
        <a:bodyPr/>
        <a:lstStyle/>
        <a:p>
          <a:endParaRPr lang="ru-RU"/>
        </a:p>
      </dgm:t>
    </dgm:pt>
    <dgm:pt modelId="{8CAED5A7-5CC6-4515-A688-9FEB53E57D0E}">
      <dgm:prSet phldrT="[Текст]" custT="1"/>
      <dgm:spPr>
        <a:solidFill>
          <a:schemeClr val="accent1">
            <a:lumMod val="40000"/>
            <a:lumOff val="60000"/>
            <a:alpha val="8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pPr algn="ctr"/>
          <a:endParaRPr kumimoji="0" lang="ru-RU" sz="3400" b="1" i="0" u="none" strike="noStrike" kern="1200" cap="none" spc="0" normalizeH="0" baseline="0" dirty="0">
            <a:ln>
              <a:noFill/>
            </a:ln>
            <a:solidFill>
              <a:srgbClr val="006696"/>
            </a:solidFill>
            <a:effectLst/>
            <a:uFillTx/>
            <a:latin typeface="Montserrat Bold"/>
            <a:ea typeface="+mn-ea"/>
            <a:cs typeface="+mn-cs"/>
            <a:sym typeface="Helvetica Neue"/>
          </a:endParaRPr>
        </a:p>
      </dgm:t>
    </dgm:pt>
    <dgm:pt modelId="{AF397091-01C1-4CCC-827F-183EAE3837A7}" type="parTrans" cxnId="{621C10CA-1348-4C1F-BC81-06604AFC123C}">
      <dgm:prSet/>
      <dgm:spPr/>
      <dgm:t>
        <a:bodyPr/>
        <a:lstStyle/>
        <a:p>
          <a:endParaRPr lang="ru-RU"/>
        </a:p>
      </dgm:t>
    </dgm:pt>
    <dgm:pt modelId="{A275C64D-4F42-45BC-A4B8-4B044ED58788}" type="sibTrans" cxnId="{621C10CA-1348-4C1F-BC81-06604AFC123C}">
      <dgm:prSet/>
      <dgm:spPr/>
      <dgm:t>
        <a:bodyPr/>
        <a:lstStyle/>
        <a:p>
          <a:endParaRPr lang="ru-RU"/>
        </a:p>
      </dgm:t>
    </dgm:pt>
    <dgm:pt modelId="{121ABB9D-A6BA-4583-9142-8957EC2B916E}">
      <dgm:prSet phldrT="[Текст]"/>
      <dgm:spPr>
        <a:solidFill>
          <a:srgbClr val="9DD2AF"/>
        </a:solidFill>
      </dgm:spPr>
      <dgm:t>
        <a:bodyPr/>
        <a:lstStyle/>
        <a:p>
          <a:endParaRPr lang="ru-RU"/>
        </a:p>
      </dgm:t>
    </dgm:pt>
    <dgm:pt modelId="{578A86F8-72B4-43F0-84BC-7048053036F2}" type="parTrans" cxnId="{1EEBCF43-A8CE-472E-B770-36E3CED8C3B0}">
      <dgm:prSet/>
      <dgm:spPr/>
      <dgm:t>
        <a:bodyPr/>
        <a:lstStyle/>
        <a:p>
          <a:endParaRPr lang="ru-RU"/>
        </a:p>
      </dgm:t>
    </dgm:pt>
    <dgm:pt modelId="{DE310DDF-8CF3-4791-A696-DD48E58F0533}" type="sibTrans" cxnId="{1EEBCF43-A8CE-472E-B770-36E3CED8C3B0}">
      <dgm:prSet/>
      <dgm:spPr/>
      <dgm:t>
        <a:bodyPr/>
        <a:lstStyle/>
        <a:p>
          <a:endParaRPr lang="ru-RU"/>
        </a:p>
      </dgm:t>
    </dgm:pt>
    <dgm:pt modelId="{364E33DF-B95F-4D14-A387-AD5C97C28107}">
      <dgm:prSet phldrT="[Текст]"/>
      <dgm:spPr>
        <a:solidFill>
          <a:schemeClr val="accent5">
            <a:lumMod val="60000"/>
            <a:lumOff val="40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23932137-164C-451D-AC39-BF343B70E845}" type="parTrans" cxnId="{857DBA83-E385-49CD-9416-5979E44E3BC9}">
      <dgm:prSet/>
      <dgm:spPr/>
      <dgm:t>
        <a:bodyPr/>
        <a:lstStyle/>
        <a:p>
          <a:endParaRPr lang="ru-RU"/>
        </a:p>
      </dgm:t>
    </dgm:pt>
    <dgm:pt modelId="{4D7CACA9-E9C3-4302-8EEC-9557899639BF}" type="sibTrans" cxnId="{857DBA83-E385-49CD-9416-5979E44E3BC9}">
      <dgm:prSet/>
      <dgm:spPr/>
      <dgm:t>
        <a:bodyPr/>
        <a:lstStyle/>
        <a:p>
          <a:endParaRPr lang="ru-RU"/>
        </a:p>
      </dgm:t>
    </dgm:pt>
    <dgm:pt modelId="{B9EEB658-D5AA-4FAD-A884-D4634FB29F1F}">
      <dgm:prSet phldrT="[Текст]"/>
      <dgm:spPr>
        <a:solidFill>
          <a:srgbClr val="5289A3"/>
        </a:solidFill>
      </dgm:spPr>
      <dgm:t>
        <a:bodyPr/>
        <a:lstStyle/>
        <a:p>
          <a:endParaRPr lang="ru-RU"/>
        </a:p>
      </dgm:t>
    </dgm:pt>
    <dgm:pt modelId="{E908B334-355D-4E4F-A895-8BE62A5083AA}" type="parTrans" cxnId="{5C52321A-909E-4467-AD77-DE6091A7CAF1}">
      <dgm:prSet/>
      <dgm:spPr/>
      <dgm:t>
        <a:bodyPr/>
        <a:lstStyle/>
        <a:p>
          <a:endParaRPr lang="ru-RU"/>
        </a:p>
      </dgm:t>
    </dgm:pt>
    <dgm:pt modelId="{D3B85823-63BB-4216-947C-8E152B8E9B55}" type="sibTrans" cxnId="{5C52321A-909E-4467-AD77-DE6091A7CAF1}">
      <dgm:prSet/>
      <dgm:spPr/>
      <dgm:t>
        <a:bodyPr/>
        <a:lstStyle/>
        <a:p>
          <a:endParaRPr lang="ru-RU"/>
        </a:p>
      </dgm:t>
    </dgm:pt>
    <dgm:pt modelId="{12D1F4B2-34F0-435A-A35F-BDFB2CB11F62}">
      <dgm:prSet phldrT="[Текст]"/>
      <dgm:spPr>
        <a:solidFill>
          <a:srgbClr val="9DA5E3"/>
        </a:solidFill>
      </dgm:spPr>
      <dgm:t>
        <a:bodyPr/>
        <a:lstStyle/>
        <a:p>
          <a:endParaRPr lang="ru-RU"/>
        </a:p>
      </dgm:t>
    </dgm:pt>
    <dgm:pt modelId="{23A6A2E6-A55D-444E-827F-14FE09EA9EB0}" type="parTrans" cxnId="{F53EE786-BE4B-46AE-B9EF-DA41604432BF}">
      <dgm:prSet/>
      <dgm:spPr/>
      <dgm:t>
        <a:bodyPr/>
        <a:lstStyle/>
        <a:p>
          <a:endParaRPr lang="ru-RU"/>
        </a:p>
      </dgm:t>
    </dgm:pt>
    <dgm:pt modelId="{58EA3707-650A-495D-9465-9AE42ECE2590}" type="sibTrans" cxnId="{F53EE786-BE4B-46AE-B9EF-DA41604432BF}">
      <dgm:prSet/>
      <dgm:spPr/>
      <dgm:t>
        <a:bodyPr/>
        <a:lstStyle/>
        <a:p>
          <a:endParaRPr lang="ru-RU"/>
        </a:p>
      </dgm:t>
    </dgm:pt>
    <dgm:pt modelId="{1A637938-CBFA-44E4-82C9-134470DD3B2E}" type="pres">
      <dgm:prSet presAssocID="{B6A25DA3-E7B7-4CE4-9842-7063F8EC671B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16F3053-1B4A-4CB0-BC77-CDF29C38E3A0}" type="pres">
      <dgm:prSet presAssocID="{B6A25DA3-E7B7-4CE4-9842-7063F8EC671B}" presName="children" presStyleCnt="0"/>
      <dgm:spPr/>
    </dgm:pt>
    <dgm:pt modelId="{D973CE68-5B81-42ED-950C-18F204E879F4}" type="pres">
      <dgm:prSet presAssocID="{B6A25DA3-E7B7-4CE4-9842-7063F8EC671B}" presName="childPlaceholder" presStyleCnt="0"/>
      <dgm:spPr/>
    </dgm:pt>
    <dgm:pt modelId="{90AF2536-CE62-4D3E-9A69-C8E708FFD876}" type="pres">
      <dgm:prSet presAssocID="{B6A25DA3-E7B7-4CE4-9842-7063F8EC671B}" presName="circle" presStyleCnt="0"/>
      <dgm:spPr/>
    </dgm:pt>
    <dgm:pt modelId="{D9592921-1B1A-41C1-B956-C051844F1B9A}" type="pres">
      <dgm:prSet presAssocID="{B6A25DA3-E7B7-4CE4-9842-7063F8EC671B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2E3DA3-6B4E-4E80-B0DA-F1AB5CD7E083}" type="pres">
      <dgm:prSet presAssocID="{B6A25DA3-E7B7-4CE4-9842-7063F8EC671B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607D8B-AD63-45E0-8FFB-929FB39252F2}" type="pres">
      <dgm:prSet presAssocID="{B6A25DA3-E7B7-4CE4-9842-7063F8EC671B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2A4B88-D7C0-4D2E-B7FB-6D27CB0023D8}" type="pres">
      <dgm:prSet presAssocID="{B6A25DA3-E7B7-4CE4-9842-7063F8EC671B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844B59-11B5-47F2-9599-EC6274DC63EE}" type="pres">
      <dgm:prSet presAssocID="{B6A25DA3-E7B7-4CE4-9842-7063F8EC671B}" presName="quadrantPlaceholder" presStyleCnt="0"/>
      <dgm:spPr/>
    </dgm:pt>
    <dgm:pt modelId="{3CCF30B2-2DF5-43B7-BE22-1930BE0CF649}" type="pres">
      <dgm:prSet presAssocID="{B6A25DA3-E7B7-4CE4-9842-7063F8EC671B}" presName="center1" presStyleLbl="fgShp" presStyleIdx="0" presStyleCnt="2"/>
      <dgm:spPr>
        <a:solidFill>
          <a:schemeClr val="accent6">
            <a:lumMod val="50000"/>
          </a:schemeClr>
        </a:solidFill>
        <a:ln>
          <a:noFill/>
        </a:ln>
      </dgm:spPr>
      <dgm:t>
        <a:bodyPr/>
        <a:lstStyle/>
        <a:p>
          <a:endParaRPr lang="ru-RU"/>
        </a:p>
      </dgm:t>
    </dgm:pt>
    <dgm:pt modelId="{38637908-E8C2-48FF-ABD4-1A40740A6D1C}" type="pres">
      <dgm:prSet presAssocID="{B6A25DA3-E7B7-4CE4-9842-7063F8EC671B}" presName="center2" presStyleLbl="fgShp" presStyleIdx="1" presStyleCnt="2"/>
      <dgm:spPr>
        <a:solidFill>
          <a:schemeClr val="accent5">
            <a:lumMod val="50000"/>
          </a:schemeClr>
        </a:solidFill>
        <a:ln>
          <a:noFill/>
        </a:ln>
      </dgm:spPr>
      <dgm:t>
        <a:bodyPr/>
        <a:lstStyle/>
        <a:p>
          <a:endParaRPr lang="ru-RU"/>
        </a:p>
      </dgm:t>
    </dgm:pt>
  </dgm:ptLst>
  <dgm:cxnLst>
    <dgm:cxn modelId="{E049A7F4-D9A9-411B-9F18-0F2995EEC99D}" srcId="{B6A25DA3-E7B7-4CE4-9842-7063F8EC671B}" destId="{FB86E611-1E31-4646-A8F3-690009AED27A}" srcOrd="0" destOrd="0" parTransId="{7253AD76-E51C-4357-9457-DF2C89557625}" sibTransId="{512C07EB-DE4F-4CF5-B31E-43E4274E604C}"/>
    <dgm:cxn modelId="{1EEBCF43-A8CE-472E-B770-36E3CED8C3B0}" srcId="{B6A25DA3-E7B7-4CE4-9842-7063F8EC671B}" destId="{121ABB9D-A6BA-4583-9142-8957EC2B916E}" srcOrd="4" destOrd="0" parTransId="{578A86F8-72B4-43F0-84BC-7048053036F2}" sibTransId="{DE310DDF-8CF3-4791-A696-DD48E58F0533}"/>
    <dgm:cxn modelId="{7DCF0EFC-E5AC-4A0F-9F10-794A7947BB57}" type="presOf" srcId="{F6EC8C66-76FB-498C-9AE0-146B88776BDC}" destId="{832E3DA3-6B4E-4E80-B0DA-F1AB5CD7E083}" srcOrd="0" destOrd="0" presId="urn:microsoft.com/office/officeart/2005/8/layout/cycle4"/>
    <dgm:cxn modelId="{857DBA83-E385-49CD-9416-5979E44E3BC9}" srcId="{B6A25DA3-E7B7-4CE4-9842-7063F8EC671B}" destId="{364E33DF-B95F-4D14-A387-AD5C97C28107}" srcOrd="5" destOrd="0" parTransId="{23932137-164C-451D-AC39-BF343B70E845}" sibTransId="{4D7CACA9-E9C3-4302-8EEC-9557899639BF}"/>
    <dgm:cxn modelId="{621C10CA-1348-4C1F-BC81-06604AFC123C}" srcId="{B6A25DA3-E7B7-4CE4-9842-7063F8EC671B}" destId="{8CAED5A7-5CC6-4515-A688-9FEB53E57D0E}" srcOrd="3" destOrd="0" parTransId="{AF397091-01C1-4CCC-827F-183EAE3837A7}" sibTransId="{A275C64D-4F42-45BC-A4B8-4B044ED58788}"/>
    <dgm:cxn modelId="{3265E2CD-CDEA-4BC4-A4A7-CC8C2214284D}" srcId="{B6A25DA3-E7B7-4CE4-9842-7063F8EC671B}" destId="{9BBB520C-F0E1-4FDB-AFCA-490CB91556DF}" srcOrd="2" destOrd="0" parTransId="{09A72E18-2E2D-4F8B-881E-62BB48FE0692}" sibTransId="{C1B593A1-77D1-488C-A658-A3E5C2725A5B}"/>
    <dgm:cxn modelId="{5CF9530E-C461-4670-ADAD-BFF421C6AFE4}" type="presOf" srcId="{8CAED5A7-5CC6-4515-A688-9FEB53E57D0E}" destId="{E52A4B88-D7C0-4D2E-B7FB-6D27CB0023D8}" srcOrd="0" destOrd="0" presId="urn:microsoft.com/office/officeart/2005/8/layout/cycle4"/>
    <dgm:cxn modelId="{F53EE786-BE4B-46AE-B9EF-DA41604432BF}" srcId="{B6A25DA3-E7B7-4CE4-9842-7063F8EC671B}" destId="{12D1F4B2-34F0-435A-A35F-BDFB2CB11F62}" srcOrd="7" destOrd="0" parTransId="{23A6A2E6-A55D-444E-827F-14FE09EA9EB0}" sibTransId="{58EA3707-650A-495D-9465-9AE42ECE2590}"/>
    <dgm:cxn modelId="{B1B02AAF-3A20-444C-BC2B-0BC3DF64D5ED}" srcId="{B6A25DA3-E7B7-4CE4-9842-7063F8EC671B}" destId="{F6EC8C66-76FB-498C-9AE0-146B88776BDC}" srcOrd="1" destOrd="0" parTransId="{46F0578D-8A7C-4491-963B-9ED1DCC30AEF}" sibTransId="{0258AACB-79D5-427D-B1D8-ADCD88679FE3}"/>
    <dgm:cxn modelId="{38B20BDB-A055-4839-A45A-AF260FBD77C8}" type="presOf" srcId="{9BBB520C-F0E1-4FDB-AFCA-490CB91556DF}" destId="{B3607D8B-AD63-45E0-8FFB-929FB39252F2}" srcOrd="0" destOrd="0" presId="urn:microsoft.com/office/officeart/2005/8/layout/cycle4"/>
    <dgm:cxn modelId="{5C52321A-909E-4467-AD77-DE6091A7CAF1}" srcId="{B6A25DA3-E7B7-4CE4-9842-7063F8EC671B}" destId="{B9EEB658-D5AA-4FAD-A884-D4634FB29F1F}" srcOrd="6" destOrd="0" parTransId="{E908B334-355D-4E4F-A895-8BE62A5083AA}" sibTransId="{D3B85823-63BB-4216-947C-8E152B8E9B55}"/>
    <dgm:cxn modelId="{651311CA-0D0F-43A1-B1CB-FA3FB00D617F}" type="presOf" srcId="{B6A25DA3-E7B7-4CE4-9842-7063F8EC671B}" destId="{1A637938-CBFA-44E4-82C9-134470DD3B2E}" srcOrd="0" destOrd="0" presId="urn:microsoft.com/office/officeart/2005/8/layout/cycle4"/>
    <dgm:cxn modelId="{E84A9E6F-050E-4CF5-8BD6-7F62E1893DBF}" type="presOf" srcId="{FB86E611-1E31-4646-A8F3-690009AED27A}" destId="{D9592921-1B1A-41C1-B956-C051844F1B9A}" srcOrd="0" destOrd="0" presId="urn:microsoft.com/office/officeart/2005/8/layout/cycle4"/>
    <dgm:cxn modelId="{F08E69D7-EB17-445B-9331-13E8FFC12DFC}" type="presParOf" srcId="{1A637938-CBFA-44E4-82C9-134470DD3B2E}" destId="{216F3053-1B4A-4CB0-BC77-CDF29C38E3A0}" srcOrd="0" destOrd="0" presId="urn:microsoft.com/office/officeart/2005/8/layout/cycle4"/>
    <dgm:cxn modelId="{7A5A02D8-BA18-4A7B-8F05-03FD1EDAF9CE}" type="presParOf" srcId="{216F3053-1B4A-4CB0-BC77-CDF29C38E3A0}" destId="{D973CE68-5B81-42ED-950C-18F204E879F4}" srcOrd="0" destOrd="0" presId="urn:microsoft.com/office/officeart/2005/8/layout/cycle4"/>
    <dgm:cxn modelId="{5656E316-B9FD-4815-93E1-55A983E1CA41}" type="presParOf" srcId="{1A637938-CBFA-44E4-82C9-134470DD3B2E}" destId="{90AF2536-CE62-4D3E-9A69-C8E708FFD876}" srcOrd="1" destOrd="0" presId="urn:microsoft.com/office/officeart/2005/8/layout/cycle4"/>
    <dgm:cxn modelId="{57010E10-42A3-49AA-B81B-9662ADC45CD7}" type="presParOf" srcId="{90AF2536-CE62-4D3E-9A69-C8E708FFD876}" destId="{D9592921-1B1A-41C1-B956-C051844F1B9A}" srcOrd="0" destOrd="0" presId="urn:microsoft.com/office/officeart/2005/8/layout/cycle4"/>
    <dgm:cxn modelId="{06CB3827-BA13-4DFB-825D-AAFCC9D12CBA}" type="presParOf" srcId="{90AF2536-CE62-4D3E-9A69-C8E708FFD876}" destId="{832E3DA3-6B4E-4E80-B0DA-F1AB5CD7E083}" srcOrd="1" destOrd="0" presId="urn:microsoft.com/office/officeart/2005/8/layout/cycle4"/>
    <dgm:cxn modelId="{4EDCBF6A-33D3-4902-8700-70481871F65D}" type="presParOf" srcId="{90AF2536-CE62-4D3E-9A69-C8E708FFD876}" destId="{B3607D8B-AD63-45E0-8FFB-929FB39252F2}" srcOrd="2" destOrd="0" presId="urn:microsoft.com/office/officeart/2005/8/layout/cycle4"/>
    <dgm:cxn modelId="{15A190F3-CEC2-40A7-86F7-285975FB88AB}" type="presParOf" srcId="{90AF2536-CE62-4D3E-9A69-C8E708FFD876}" destId="{E52A4B88-D7C0-4D2E-B7FB-6D27CB0023D8}" srcOrd="3" destOrd="0" presId="urn:microsoft.com/office/officeart/2005/8/layout/cycle4"/>
    <dgm:cxn modelId="{A7ACD020-3E61-4726-B45C-9B429C402645}" type="presParOf" srcId="{90AF2536-CE62-4D3E-9A69-C8E708FFD876}" destId="{77844B59-11B5-47F2-9599-EC6274DC63EE}" srcOrd="4" destOrd="0" presId="urn:microsoft.com/office/officeart/2005/8/layout/cycle4"/>
    <dgm:cxn modelId="{7C7E2030-2007-4184-AD89-730881F90E1F}" type="presParOf" srcId="{1A637938-CBFA-44E4-82C9-134470DD3B2E}" destId="{3CCF30B2-2DF5-43B7-BE22-1930BE0CF649}" srcOrd="2" destOrd="0" presId="urn:microsoft.com/office/officeart/2005/8/layout/cycle4"/>
    <dgm:cxn modelId="{02C6706E-5A7C-41D6-9365-74D200DB8834}" type="presParOf" srcId="{1A637938-CBFA-44E4-82C9-134470DD3B2E}" destId="{38637908-E8C2-48FF-ABD4-1A40740A6D1C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48FED9-4B48-4BCE-8A8F-6774BAD657E1}" type="doc">
      <dgm:prSet loTypeId="urn:microsoft.com/office/officeart/2005/8/layout/hList7" loCatId="process" qsTypeId="urn:microsoft.com/office/officeart/2005/8/quickstyle/simple1" qsCatId="simple" csTypeId="urn:microsoft.com/office/officeart/2005/8/colors/accent5_5" csCatId="accent5" phldr="1"/>
      <dgm:spPr/>
    </dgm:pt>
    <dgm:pt modelId="{5525AA3B-2A36-4867-9E7E-A927618F2F8A}">
      <dgm:prSet phldrT="[Текст]" custT="1"/>
      <dgm:spPr>
        <a:solidFill>
          <a:srgbClr val="779DB3">
            <a:alpha val="90000"/>
          </a:srgbClr>
        </a:solidFill>
      </dgm:spPr>
      <dgm:t>
        <a:bodyPr/>
        <a:lstStyle/>
        <a:p>
          <a:r>
            <a:rPr lang="ru-RU" sz="2500" b="1" smtClean="0">
              <a:latin typeface="Montserrat Bold"/>
            </a:rPr>
            <a:t>Подпункт г(1</a:t>
          </a:r>
          <a:r>
            <a:rPr lang="ru-RU" sz="2500" b="1" dirty="0" smtClean="0">
              <a:latin typeface="Montserrat Bold"/>
            </a:rPr>
            <a:t>) пункта 13 </a:t>
          </a:r>
          <a:r>
            <a:rPr lang="ru-RU" sz="2500" b="1" smtClean="0">
              <a:latin typeface="Montserrat Bold"/>
            </a:rPr>
            <a:t>Положения </a:t>
          </a:r>
          <a:r>
            <a:rPr lang="ru-RU" sz="2500" b="1" smtClean="0">
              <a:latin typeface="Montserrat Bold"/>
            </a:rPr>
            <a:t>№ 145                   </a:t>
          </a:r>
          <a:endParaRPr lang="ru-RU" sz="2500" b="1" dirty="0" smtClean="0">
            <a:latin typeface="Montserrat Bold"/>
          </a:endParaRPr>
        </a:p>
        <a:p>
          <a:r>
            <a:rPr lang="ru-RU" sz="2500" dirty="0" smtClean="0">
              <a:latin typeface="Montserrat Bold"/>
            </a:rPr>
            <a:t>Для проведения государственной экспертизы предоставляются ведомости объемов работ, учтенных в сметных расчетах</a:t>
          </a:r>
          <a:endParaRPr lang="ru-RU" sz="2500" dirty="0">
            <a:latin typeface="Montserrat Bold"/>
          </a:endParaRPr>
        </a:p>
      </dgm:t>
    </dgm:pt>
    <dgm:pt modelId="{EBA27F5D-12A4-4D4C-A433-8429458E5AB5}" type="parTrans" cxnId="{D084F94E-79D2-4AD3-93E1-1DC2BAF935B5}">
      <dgm:prSet/>
      <dgm:spPr/>
      <dgm:t>
        <a:bodyPr/>
        <a:lstStyle/>
        <a:p>
          <a:endParaRPr lang="ru-RU"/>
        </a:p>
      </dgm:t>
    </dgm:pt>
    <dgm:pt modelId="{316E8261-B6C6-4963-B275-67FEBD89B5B3}" type="sibTrans" cxnId="{D084F94E-79D2-4AD3-93E1-1DC2BAF935B5}">
      <dgm:prSet/>
      <dgm:spPr/>
      <dgm:t>
        <a:bodyPr/>
        <a:lstStyle/>
        <a:p>
          <a:endParaRPr lang="ru-RU"/>
        </a:p>
      </dgm:t>
    </dgm:pt>
    <dgm:pt modelId="{7987AD46-686D-4F34-8751-FD1828765C95}">
      <dgm:prSet phldrT="[Текст]" custT="1"/>
      <dgm:spPr>
        <a:solidFill>
          <a:schemeClr val="accent4">
            <a:lumMod val="50000"/>
            <a:alpha val="50000"/>
          </a:schemeClr>
        </a:solidFill>
      </dgm:spPr>
      <dgm:t>
        <a:bodyPr/>
        <a:lstStyle/>
        <a:p>
          <a:r>
            <a:rPr lang="ru-RU" sz="2500" b="1" dirty="0" smtClean="0">
              <a:latin typeface="Montserrat Bold"/>
            </a:rPr>
            <a:t>Пункт 18 </a:t>
          </a:r>
          <a:r>
            <a:rPr lang="ru-RU" sz="2500" b="1" smtClean="0">
              <a:latin typeface="Montserrat Bold"/>
            </a:rPr>
            <a:t>Положения </a:t>
          </a:r>
          <a:r>
            <a:rPr lang="ru-RU" sz="2500" b="1" smtClean="0">
              <a:latin typeface="Montserrat Bold"/>
            </a:rPr>
            <a:t>№ 145</a:t>
          </a:r>
          <a:endParaRPr lang="ru-RU" sz="2500" b="1" dirty="0" smtClean="0">
            <a:latin typeface="Montserrat Bold"/>
          </a:endParaRPr>
        </a:p>
        <a:p>
          <a:r>
            <a:rPr lang="ru-RU" sz="2500" b="1" dirty="0" smtClean="0">
              <a:latin typeface="Montserrat Bold"/>
            </a:rPr>
            <a:t>  </a:t>
          </a:r>
          <a:r>
            <a:rPr lang="ru-RU" sz="2500" dirty="0" smtClean="0">
              <a:latin typeface="Montserrat Bold"/>
            </a:rPr>
            <a:t>Требования к формату документов, представляемых в электронной форме, утверждаются Минстроем России</a:t>
          </a:r>
          <a:endParaRPr lang="ru-RU" sz="2500" dirty="0">
            <a:latin typeface="Montserrat Bold"/>
          </a:endParaRPr>
        </a:p>
      </dgm:t>
    </dgm:pt>
    <dgm:pt modelId="{8EEE4502-C69B-44A8-BE26-D0577A7905BC}" type="parTrans" cxnId="{55E7674B-6F21-417D-B597-FC07AAEB7F15}">
      <dgm:prSet/>
      <dgm:spPr/>
      <dgm:t>
        <a:bodyPr/>
        <a:lstStyle/>
        <a:p>
          <a:endParaRPr lang="ru-RU"/>
        </a:p>
      </dgm:t>
    </dgm:pt>
    <dgm:pt modelId="{FC89B933-6DDA-4F81-B544-317DF44EF098}" type="sibTrans" cxnId="{55E7674B-6F21-417D-B597-FC07AAEB7F15}">
      <dgm:prSet/>
      <dgm:spPr/>
      <dgm:t>
        <a:bodyPr/>
        <a:lstStyle/>
        <a:p>
          <a:endParaRPr lang="ru-RU"/>
        </a:p>
      </dgm:t>
    </dgm:pt>
    <dgm:pt modelId="{BC856898-DF53-4852-BB29-FFE1057174A8}">
      <dgm:prSet phldrT="[Текст]" custT="1"/>
      <dgm:spPr>
        <a:solidFill>
          <a:schemeClr val="accent6">
            <a:lumMod val="75000"/>
            <a:alpha val="70000"/>
          </a:schemeClr>
        </a:solidFill>
      </dgm:spPr>
      <dgm:t>
        <a:bodyPr/>
        <a:lstStyle/>
        <a:p>
          <a:r>
            <a:rPr lang="ru-RU" sz="2500" b="1" dirty="0" smtClean="0">
              <a:latin typeface="Montserrat Bold"/>
            </a:rPr>
            <a:t>Пункты 16(2), 16(3</a:t>
          </a:r>
          <a:r>
            <a:rPr lang="ru-RU" sz="2500" b="1" smtClean="0">
              <a:latin typeface="Montserrat Bold"/>
            </a:rPr>
            <a:t>), </a:t>
          </a:r>
          <a:r>
            <a:rPr lang="ru-RU" sz="2500" b="1" smtClean="0">
              <a:latin typeface="Montserrat Bold"/>
            </a:rPr>
            <a:t>16(4) Положения № 145    </a:t>
          </a:r>
          <a:endParaRPr lang="ru-RU" sz="2500" b="1" dirty="0" smtClean="0">
            <a:latin typeface="Montserrat Bold"/>
          </a:endParaRPr>
        </a:p>
        <a:p>
          <a:r>
            <a:rPr lang="ru-RU" sz="2500" dirty="0" smtClean="0">
              <a:latin typeface="Montserrat Bold"/>
            </a:rPr>
            <a:t>Ведомости объемов работ предоставляются для проведения проверки достоверности определения сметной стоимости</a:t>
          </a:r>
          <a:endParaRPr lang="ru-RU" sz="2500" dirty="0">
            <a:latin typeface="Montserrat Bold"/>
          </a:endParaRPr>
        </a:p>
      </dgm:t>
    </dgm:pt>
    <dgm:pt modelId="{53E99813-6CBD-458B-96D7-7B986AF54B96}" type="parTrans" cxnId="{27B8BFB5-89D5-4688-BD5A-E3FAE15D2203}">
      <dgm:prSet/>
      <dgm:spPr/>
      <dgm:t>
        <a:bodyPr/>
        <a:lstStyle/>
        <a:p>
          <a:endParaRPr lang="ru-RU"/>
        </a:p>
      </dgm:t>
    </dgm:pt>
    <dgm:pt modelId="{80DE12C0-F528-4B2B-9978-9FF8EDEB45D2}" type="sibTrans" cxnId="{27B8BFB5-89D5-4688-BD5A-E3FAE15D2203}">
      <dgm:prSet/>
      <dgm:spPr/>
      <dgm:t>
        <a:bodyPr/>
        <a:lstStyle/>
        <a:p>
          <a:endParaRPr lang="ru-RU"/>
        </a:p>
      </dgm:t>
    </dgm:pt>
    <dgm:pt modelId="{5B2C1F96-9103-4070-99DC-8B6FF5E13798}" type="pres">
      <dgm:prSet presAssocID="{2F48FED9-4B48-4BCE-8A8F-6774BAD657E1}" presName="Name0" presStyleCnt="0">
        <dgm:presLayoutVars>
          <dgm:dir/>
          <dgm:resizeHandles val="exact"/>
        </dgm:presLayoutVars>
      </dgm:prSet>
      <dgm:spPr/>
    </dgm:pt>
    <dgm:pt modelId="{C60DA614-4E18-4775-AFD8-00E8E96671E1}" type="pres">
      <dgm:prSet presAssocID="{2F48FED9-4B48-4BCE-8A8F-6774BAD657E1}" presName="fgShape" presStyleLbl="fgShp" presStyleIdx="0" presStyleCnt="1"/>
      <dgm:spPr>
        <a:gradFill flip="none" rotWithShape="0">
          <a:gsLst>
            <a:gs pos="0">
              <a:schemeClr val="accent1">
                <a:lumMod val="60000"/>
                <a:lumOff val="40000"/>
                <a:tint val="66000"/>
                <a:satMod val="160000"/>
              </a:schemeClr>
            </a:gs>
            <a:gs pos="50000">
              <a:schemeClr val="accent1">
                <a:lumMod val="60000"/>
                <a:lumOff val="40000"/>
                <a:tint val="44500"/>
                <a:satMod val="160000"/>
              </a:schemeClr>
            </a:gs>
            <a:gs pos="100000">
              <a:schemeClr val="accent1">
                <a:lumMod val="60000"/>
                <a:lumOff val="40000"/>
                <a:tint val="23500"/>
                <a:satMod val="160000"/>
              </a:schemeClr>
            </a:gs>
          </a:gsLst>
          <a:lin ang="8100000" scaled="1"/>
          <a:tileRect/>
        </a:gradFill>
        <a:ln>
          <a:noFill/>
        </a:ln>
      </dgm:spPr>
    </dgm:pt>
    <dgm:pt modelId="{BA75B6A2-B540-4B87-9DCE-3B3861503154}" type="pres">
      <dgm:prSet presAssocID="{2F48FED9-4B48-4BCE-8A8F-6774BAD657E1}" presName="linComp" presStyleCnt="0"/>
      <dgm:spPr/>
    </dgm:pt>
    <dgm:pt modelId="{A9944EE3-B02E-4CC9-8914-74C5431080EE}" type="pres">
      <dgm:prSet presAssocID="{5525AA3B-2A36-4867-9E7E-A927618F2F8A}" presName="compNode" presStyleCnt="0"/>
      <dgm:spPr/>
    </dgm:pt>
    <dgm:pt modelId="{9654AC7B-8CB5-4399-AE36-7A964BB51628}" type="pres">
      <dgm:prSet presAssocID="{5525AA3B-2A36-4867-9E7E-A927618F2F8A}" presName="bkgdShape" presStyleLbl="node1" presStyleIdx="0" presStyleCnt="3"/>
      <dgm:spPr/>
      <dgm:t>
        <a:bodyPr/>
        <a:lstStyle/>
        <a:p>
          <a:endParaRPr lang="ru-RU"/>
        </a:p>
      </dgm:t>
    </dgm:pt>
    <dgm:pt modelId="{B069E041-925D-4284-A588-E0DD6FFD8454}" type="pres">
      <dgm:prSet presAssocID="{5525AA3B-2A36-4867-9E7E-A927618F2F8A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B3ED0-70C1-4655-AEF5-DA7996B23993}" type="pres">
      <dgm:prSet presAssocID="{5525AA3B-2A36-4867-9E7E-A927618F2F8A}" presName="invisiNode" presStyleLbl="node1" presStyleIdx="0" presStyleCnt="3"/>
      <dgm:spPr/>
    </dgm:pt>
    <dgm:pt modelId="{0609B07E-6F57-40B3-A53F-FCA8CE63DF8F}" type="pres">
      <dgm:prSet presAssocID="{5525AA3B-2A36-4867-9E7E-A927618F2F8A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38434FFD-0F41-4F09-B3DC-1CC454B91A41}" type="pres">
      <dgm:prSet presAssocID="{316E8261-B6C6-4963-B275-67FEBD89B5B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8EB7284-7C7B-48D9-A3B4-F39E877AD304}" type="pres">
      <dgm:prSet presAssocID="{BC856898-DF53-4852-BB29-FFE1057174A8}" presName="compNode" presStyleCnt="0"/>
      <dgm:spPr/>
    </dgm:pt>
    <dgm:pt modelId="{BEA6D46E-A091-49EE-B394-373B0A9B9BC3}" type="pres">
      <dgm:prSet presAssocID="{BC856898-DF53-4852-BB29-FFE1057174A8}" presName="bkgdShape" presStyleLbl="node1" presStyleIdx="1" presStyleCnt="3"/>
      <dgm:spPr/>
      <dgm:t>
        <a:bodyPr/>
        <a:lstStyle/>
        <a:p>
          <a:endParaRPr lang="ru-RU"/>
        </a:p>
      </dgm:t>
    </dgm:pt>
    <dgm:pt modelId="{3C0C7E25-3D75-4CFF-AC83-0A8878CF5589}" type="pres">
      <dgm:prSet presAssocID="{BC856898-DF53-4852-BB29-FFE1057174A8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884C9B-482A-4C08-9D75-9A0A1B4ACD0E}" type="pres">
      <dgm:prSet presAssocID="{BC856898-DF53-4852-BB29-FFE1057174A8}" presName="invisiNode" presStyleLbl="node1" presStyleIdx="1" presStyleCnt="3"/>
      <dgm:spPr/>
    </dgm:pt>
    <dgm:pt modelId="{A04E1284-38D7-4EDF-A85B-45E442455E87}" type="pres">
      <dgm:prSet presAssocID="{BC856898-DF53-4852-BB29-FFE1057174A8}" presName="imagNode" presStyleLbl="fgImgPlac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D23372B7-4F33-467E-840F-30CDEACE8170}" type="pres">
      <dgm:prSet presAssocID="{80DE12C0-F528-4B2B-9978-9FF8EDEB45D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31D40EC-F4A4-44DA-B3E8-1C1D1DF7DE94}" type="pres">
      <dgm:prSet presAssocID="{7987AD46-686D-4F34-8751-FD1828765C95}" presName="compNode" presStyleCnt="0"/>
      <dgm:spPr/>
    </dgm:pt>
    <dgm:pt modelId="{247B7789-D31C-4EF1-AF74-889ECD1F0D5C}" type="pres">
      <dgm:prSet presAssocID="{7987AD46-686D-4F34-8751-FD1828765C95}" presName="bkgdShape" presStyleLbl="node1" presStyleIdx="2" presStyleCnt="3" custLinFactNeighborX="-616"/>
      <dgm:spPr/>
      <dgm:t>
        <a:bodyPr/>
        <a:lstStyle/>
        <a:p>
          <a:endParaRPr lang="ru-RU"/>
        </a:p>
      </dgm:t>
    </dgm:pt>
    <dgm:pt modelId="{312F7837-BD44-4D98-8AC8-79F808E6D912}" type="pres">
      <dgm:prSet presAssocID="{7987AD46-686D-4F34-8751-FD1828765C95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1989AF-370E-4292-91A6-2D548176B381}" type="pres">
      <dgm:prSet presAssocID="{7987AD46-686D-4F34-8751-FD1828765C95}" presName="invisiNode" presStyleLbl="node1" presStyleIdx="2" presStyleCnt="3"/>
      <dgm:spPr/>
    </dgm:pt>
    <dgm:pt modelId="{C5CD88F8-16AA-4079-9263-4969FE1B4D53}" type="pres">
      <dgm:prSet presAssocID="{7987AD46-686D-4F34-8751-FD1828765C95}" presName="imagNode" presStyleLbl="fgImgPlace1" presStyleIdx="2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</dgm:ptLst>
  <dgm:cxnLst>
    <dgm:cxn modelId="{FA783B05-5D8C-4827-B836-CA95DBE85C4E}" type="presOf" srcId="{316E8261-B6C6-4963-B275-67FEBD89B5B3}" destId="{38434FFD-0F41-4F09-B3DC-1CC454B91A41}" srcOrd="0" destOrd="0" presId="urn:microsoft.com/office/officeart/2005/8/layout/hList7"/>
    <dgm:cxn modelId="{27B8BFB5-89D5-4688-BD5A-E3FAE15D2203}" srcId="{2F48FED9-4B48-4BCE-8A8F-6774BAD657E1}" destId="{BC856898-DF53-4852-BB29-FFE1057174A8}" srcOrd="1" destOrd="0" parTransId="{53E99813-6CBD-458B-96D7-7B986AF54B96}" sibTransId="{80DE12C0-F528-4B2B-9978-9FF8EDEB45D2}"/>
    <dgm:cxn modelId="{3EFDC7C1-D5C9-4522-9CE4-9D053DD37D67}" type="presOf" srcId="{7987AD46-686D-4F34-8751-FD1828765C95}" destId="{312F7837-BD44-4D98-8AC8-79F808E6D912}" srcOrd="1" destOrd="0" presId="urn:microsoft.com/office/officeart/2005/8/layout/hList7"/>
    <dgm:cxn modelId="{276F3199-783D-46B9-89FC-525DCDBB696A}" type="presOf" srcId="{5525AA3B-2A36-4867-9E7E-A927618F2F8A}" destId="{9654AC7B-8CB5-4399-AE36-7A964BB51628}" srcOrd="0" destOrd="0" presId="urn:microsoft.com/office/officeart/2005/8/layout/hList7"/>
    <dgm:cxn modelId="{4AD198D4-D6C5-4476-B850-CDD4CA58B48E}" type="presOf" srcId="{80DE12C0-F528-4B2B-9978-9FF8EDEB45D2}" destId="{D23372B7-4F33-467E-840F-30CDEACE8170}" srcOrd="0" destOrd="0" presId="urn:microsoft.com/office/officeart/2005/8/layout/hList7"/>
    <dgm:cxn modelId="{42F4C814-E753-43E3-B49F-81088704C315}" type="presOf" srcId="{7987AD46-686D-4F34-8751-FD1828765C95}" destId="{247B7789-D31C-4EF1-AF74-889ECD1F0D5C}" srcOrd="0" destOrd="0" presId="urn:microsoft.com/office/officeart/2005/8/layout/hList7"/>
    <dgm:cxn modelId="{55E7674B-6F21-417D-B597-FC07AAEB7F15}" srcId="{2F48FED9-4B48-4BCE-8A8F-6774BAD657E1}" destId="{7987AD46-686D-4F34-8751-FD1828765C95}" srcOrd="2" destOrd="0" parTransId="{8EEE4502-C69B-44A8-BE26-D0577A7905BC}" sibTransId="{FC89B933-6DDA-4F81-B544-317DF44EF098}"/>
    <dgm:cxn modelId="{9028ABF9-9C00-44F8-9458-BF01B9BC545C}" type="presOf" srcId="{BC856898-DF53-4852-BB29-FFE1057174A8}" destId="{BEA6D46E-A091-49EE-B394-373B0A9B9BC3}" srcOrd="0" destOrd="0" presId="urn:microsoft.com/office/officeart/2005/8/layout/hList7"/>
    <dgm:cxn modelId="{D084F94E-79D2-4AD3-93E1-1DC2BAF935B5}" srcId="{2F48FED9-4B48-4BCE-8A8F-6774BAD657E1}" destId="{5525AA3B-2A36-4867-9E7E-A927618F2F8A}" srcOrd="0" destOrd="0" parTransId="{EBA27F5D-12A4-4D4C-A433-8429458E5AB5}" sibTransId="{316E8261-B6C6-4963-B275-67FEBD89B5B3}"/>
    <dgm:cxn modelId="{5F4B5618-FE22-434E-8A6E-5787D4FF9CC4}" type="presOf" srcId="{2F48FED9-4B48-4BCE-8A8F-6774BAD657E1}" destId="{5B2C1F96-9103-4070-99DC-8B6FF5E13798}" srcOrd="0" destOrd="0" presId="urn:microsoft.com/office/officeart/2005/8/layout/hList7"/>
    <dgm:cxn modelId="{65A64238-DC95-4DEB-9A80-A20259FCD9D2}" type="presOf" srcId="{BC856898-DF53-4852-BB29-FFE1057174A8}" destId="{3C0C7E25-3D75-4CFF-AC83-0A8878CF5589}" srcOrd="1" destOrd="0" presId="urn:microsoft.com/office/officeart/2005/8/layout/hList7"/>
    <dgm:cxn modelId="{7885646F-D02A-4635-9146-88BA3CC99706}" type="presOf" srcId="{5525AA3B-2A36-4867-9E7E-A927618F2F8A}" destId="{B069E041-925D-4284-A588-E0DD6FFD8454}" srcOrd="1" destOrd="0" presId="urn:microsoft.com/office/officeart/2005/8/layout/hList7"/>
    <dgm:cxn modelId="{C5701121-2AB9-452A-86B3-D8FF0B2F7CBA}" type="presParOf" srcId="{5B2C1F96-9103-4070-99DC-8B6FF5E13798}" destId="{C60DA614-4E18-4775-AFD8-00E8E96671E1}" srcOrd="0" destOrd="0" presId="urn:microsoft.com/office/officeart/2005/8/layout/hList7"/>
    <dgm:cxn modelId="{F7D2F9E6-B1BE-48D9-A1D9-5D9E2EC3D27B}" type="presParOf" srcId="{5B2C1F96-9103-4070-99DC-8B6FF5E13798}" destId="{BA75B6A2-B540-4B87-9DCE-3B3861503154}" srcOrd="1" destOrd="0" presId="urn:microsoft.com/office/officeart/2005/8/layout/hList7"/>
    <dgm:cxn modelId="{CC2B42CA-8E91-435D-8BE2-118F2889A923}" type="presParOf" srcId="{BA75B6A2-B540-4B87-9DCE-3B3861503154}" destId="{A9944EE3-B02E-4CC9-8914-74C5431080EE}" srcOrd="0" destOrd="0" presId="urn:microsoft.com/office/officeart/2005/8/layout/hList7"/>
    <dgm:cxn modelId="{2320474C-31D9-46A1-8093-B0901262890D}" type="presParOf" srcId="{A9944EE3-B02E-4CC9-8914-74C5431080EE}" destId="{9654AC7B-8CB5-4399-AE36-7A964BB51628}" srcOrd="0" destOrd="0" presId="urn:microsoft.com/office/officeart/2005/8/layout/hList7"/>
    <dgm:cxn modelId="{91D9348E-B434-42E8-A224-62BF6F94C6CE}" type="presParOf" srcId="{A9944EE3-B02E-4CC9-8914-74C5431080EE}" destId="{B069E041-925D-4284-A588-E0DD6FFD8454}" srcOrd="1" destOrd="0" presId="urn:microsoft.com/office/officeart/2005/8/layout/hList7"/>
    <dgm:cxn modelId="{8023885D-B515-4345-AC13-3586F14D3EA3}" type="presParOf" srcId="{A9944EE3-B02E-4CC9-8914-74C5431080EE}" destId="{037B3ED0-70C1-4655-AEF5-DA7996B23993}" srcOrd="2" destOrd="0" presId="urn:microsoft.com/office/officeart/2005/8/layout/hList7"/>
    <dgm:cxn modelId="{DB9D1006-D93D-4389-A388-75C544977422}" type="presParOf" srcId="{A9944EE3-B02E-4CC9-8914-74C5431080EE}" destId="{0609B07E-6F57-40B3-A53F-FCA8CE63DF8F}" srcOrd="3" destOrd="0" presId="urn:microsoft.com/office/officeart/2005/8/layout/hList7"/>
    <dgm:cxn modelId="{3213580F-2121-4A32-BF41-9E1BC85623CC}" type="presParOf" srcId="{BA75B6A2-B540-4B87-9DCE-3B3861503154}" destId="{38434FFD-0F41-4F09-B3DC-1CC454B91A41}" srcOrd="1" destOrd="0" presId="urn:microsoft.com/office/officeart/2005/8/layout/hList7"/>
    <dgm:cxn modelId="{EF94F106-51F4-4606-9A09-B46F455EB200}" type="presParOf" srcId="{BA75B6A2-B540-4B87-9DCE-3B3861503154}" destId="{08EB7284-7C7B-48D9-A3B4-F39E877AD304}" srcOrd="2" destOrd="0" presId="urn:microsoft.com/office/officeart/2005/8/layout/hList7"/>
    <dgm:cxn modelId="{57C821ED-4E39-40CF-B9D1-69FD7F41C261}" type="presParOf" srcId="{08EB7284-7C7B-48D9-A3B4-F39E877AD304}" destId="{BEA6D46E-A091-49EE-B394-373B0A9B9BC3}" srcOrd="0" destOrd="0" presId="urn:microsoft.com/office/officeart/2005/8/layout/hList7"/>
    <dgm:cxn modelId="{B427C1D4-FDE9-4A8A-AE34-2B1E0C03148E}" type="presParOf" srcId="{08EB7284-7C7B-48D9-A3B4-F39E877AD304}" destId="{3C0C7E25-3D75-4CFF-AC83-0A8878CF5589}" srcOrd="1" destOrd="0" presId="urn:microsoft.com/office/officeart/2005/8/layout/hList7"/>
    <dgm:cxn modelId="{F98680BB-F9A4-44F2-BE63-ED068ABAB18F}" type="presParOf" srcId="{08EB7284-7C7B-48D9-A3B4-F39E877AD304}" destId="{25884C9B-482A-4C08-9D75-9A0A1B4ACD0E}" srcOrd="2" destOrd="0" presId="urn:microsoft.com/office/officeart/2005/8/layout/hList7"/>
    <dgm:cxn modelId="{0EE64511-E724-445C-9A63-5726F21EF916}" type="presParOf" srcId="{08EB7284-7C7B-48D9-A3B4-F39E877AD304}" destId="{A04E1284-38D7-4EDF-A85B-45E442455E87}" srcOrd="3" destOrd="0" presId="urn:microsoft.com/office/officeart/2005/8/layout/hList7"/>
    <dgm:cxn modelId="{BA4D77C4-35C4-48CE-8D92-FFD30473BC58}" type="presParOf" srcId="{BA75B6A2-B540-4B87-9DCE-3B3861503154}" destId="{D23372B7-4F33-467E-840F-30CDEACE8170}" srcOrd="3" destOrd="0" presId="urn:microsoft.com/office/officeart/2005/8/layout/hList7"/>
    <dgm:cxn modelId="{9A28CEA0-EE38-447F-A7F9-2411346E1E4A}" type="presParOf" srcId="{BA75B6A2-B540-4B87-9DCE-3B3861503154}" destId="{731D40EC-F4A4-44DA-B3E8-1C1D1DF7DE94}" srcOrd="4" destOrd="0" presId="urn:microsoft.com/office/officeart/2005/8/layout/hList7"/>
    <dgm:cxn modelId="{71F3D6C6-2AD6-4FBA-A11D-7B37B3A37931}" type="presParOf" srcId="{731D40EC-F4A4-44DA-B3E8-1C1D1DF7DE94}" destId="{247B7789-D31C-4EF1-AF74-889ECD1F0D5C}" srcOrd="0" destOrd="0" presId="urn:microsoft.com/office/officeart/2005/8/layout/hList7"/>
    <dgm:cxn modelId="{49FEE589-EA19-4E6F-A346-94D881525CD8}" type="presParOf" srcId="{731D40EC-F4A4-44DA-B3E8-1C1D1DF7DE94}" destId="{312F7837-BD44-4D98-8AC8-79F808E6D912}" srcOrd="1" destOrd="0" presId="urn:microsoft.com/office/officeart/2005/8/layout/hList7"/>
    <dgm:cxn modelId="{FEAE831A-604A-4D43-A782-1AB48CF8C26D}" type="presParOf" srcId="{731D40EC-F4A4-44DA-B3E8-1C1D1DF7DE94}" destId="{6E1989AF-370E-4292-91A6-2D548176B381}" srcOrd="2" destOrd="0" presId="urn:microsoft.com/office/officeart/2005/8/layout/hList7"/>
    <dgm:cxn modelId="{728864E7-3CE4-4F2C-A273-3D6005A1293B}" type="presParOf" srcId="{731D40EC-F4A4-44DA-B3E8-1C1D1DF7DE94}" destId="{C5CD88F8-16AA-4079-9263-4969FE1B4D5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01549D5-0A6C-49E0-A0D1-E94FAA6ACD42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80916B5E-98E2-41E9-9428-3726C41BEF94}">
      <dgm:prSet phldrT="[Текст]"/>
      <dgm:spPr/>
      <dgm:t>
        <a:bodyPr/>
        <a:lstStyle/>
        <a:p>
          <a:r>
            <a:rPr lang="ru-RU" b="1" dirty="0" smtClean="0">
              <a:latin typeface="Montserrat Bold"/>
            </a:rPr>
            <a:t>Часть 5.3 статьи 49 Градостроительного кодекса                   </a:t>
          </a:r>
        </a:p>
        <a:p>
          <a:r>
            <a:rPr lang="ru-RU" dirty="0" smtClean="0">
              <a:latin typeface="Montserrat Bold"/>
            </a:rPr>
            <a:t>Проектная документация …… для проведения экспертизы предоставляются в электронной форме</a:t>
          </a:r>
          <a:endParaRPr lang="ru-RU" dirty="0">
            <a:latin typeface="Montserrat Bold"/>
          </a:endParaRPr>
        </a:p>
      </dgm:t>
    </dgm:pt>
    <dgm:pt modelId="{C2A99479-6014-4DB2-9301-4C896878F133}" type="parTrans" cxnId="{67F0C330-AB27-4C18-B49B-384FE95DA75E}">
      <dgm:prSet/>
      <dgm:spPr/>
      <dgm:t>
        <a:bodyPr/>
        <a:lstStyle/>
        <a:p>
          <a:endParaRPr lang="ru-RU"/>
        </a:p>
      </dgm:t>
    </dgm:pt>
    <dgm:pt modelId="{2A201F3B-9765-4014-9FDA-C245B4E75DD7}" type="sibTrans" cxnId="{67F0C330-AB27-4C18-B49B-384FE95DA75E}">
      <dgm:prSet/>
      <dgm:spPr/>
      <dgm:t>
        <a:bodyPr/>
        <a:lstStyle/>
        <a:p>
          <a:endParaRPr lang="ru-RU"/>
        </a:p>
      </dgm:t>
    </dgm:pt>
    <dgm:pt modelId="{D0E07018-F930-4E19-B11C-33F0F859184F}">
      <dgm:prSet phldrT="[Текст]"/>
      <dgm:spPr/>
      <dgm:t>
        <a:bodyPr/>
        <a:lstStyle/>
        <a:p>
          <a:r>
            <a:rPr lang="ru-RU" b="1" dirty="0" smtClean="0">
              <a:latin typeface="Montserrat Bold"/>
            </a:rPr>
            <a:t>Пункт 18 </a:t>
          </a:r>
          <a:r>
            <a:rPr lang="ru-RU" b="1" smtClean="0">
              <a:latin typeface="Montserrat Bold"/>
            </a:rPr>
            <a:t>Положения </a:t>
          </a:r>
          <a:r>
            <a:rPr lang="ru-RU" b="1" smtClean="0">
              <a:latin typeface="Montserrat Bold"/>
            </a:rPr>
            <a:t>№ 145                   </a:t>
          </a:r>
          <a:endParaRPr lang="ru-RU" b="1" dirty="0" smtClean="0">
            <a:latin typeface="Montserrat Bold"/>
          </a:endParaRPr>
        </a:p>
        <a:p>
          <a:r>
            <a:rPr lang="ru-RU" dirty="0" smtClean="0">
              <a:latin typeface="Montserrat Bold"/>
            </a:rPr>
            <a:t>Требования к формату документов, предоставляемых в электронной форме, утверждаются Минстроем России</a:t>
          </a:r>
          <a:endParaRPr lang="ru-RU" dirty="0">
            <a:latin typeface="Montserrat Bold"/>
          </a:endParaRPr>
        </a:p>
      </dgm:t>
    </dgm:pt>
    <dgm:pt modelId="{D0B3F455-6D03-4E5E-A789-BA00D95B4415}" type="parTrans" cxnId="{631C6FFA-5401-4216-B1A3-B40A995C95B2}">
      <dgm:prSet/>
      <dgm:spPr/>
      <dgm:t>
        <a:bodyPr/>
        <a:lstStyle/>
        <a:p>
          <a:endParaRPr lang="ru-RU"/>
        </a:p>
      </dgm:t>
    </dgm:pt>
    <dgm:pt modelId="{8491D254-E032-4F1F-B6E0-E5208CAC3F0F}" type="sibTrans" cxnId="{631C6FFA-5401-4216-B1A3-B40A995C95B2}">
      <dgm:prSet/>
      <dgm:spPr/>
      <dgm:t>
        <a:bodyPr/>
        <a:lstStyle/>
        <a:p>
          <a:endParaRPr lang="ru-RU"/>
        </a:p>
      </dgm:t>
    </dgm:pt>
    <dgm:pt modelId="{64C20ACE-7490-4255-B452-E1568307D3F9}">
      <dgm:prSet phldrT="[Текст]"/>
      <dgm:spPr/>
      <dgm:t>
        <a:bodyPr/>
        <a:lstStyle/>
        <a:p>
          <a:r>
            <a:rPr lang="ru-RU" b="1" dirty="0" smtClean="0">
              <a:latin typeface="Montserrat Bold"/>
            </a:rPr>
            <a:t>Пункт 2 Требований к формату </a:t>
          </a:r>
          <a:r>
            <a:rPr lang="ru-RU" b="1" smtClean="0">
              <a:latin typeface="Montserrat Bold"/>
            </a:rPr>
            <a:t>электронных </a:t>
          </a:r>
          <a:r>
            <a:rPr lang="ru-RU" b="1" smtClean="0">
              <a:latin typeface="Montserrat Bold"/>
            </a:rPr>
            <a:t>документов, </a:t>
          </a:r>
          <a:r>
            <a:rPr lang="ru-RU" smtClean="0">
              <a:latin typeface="Montserrat Bold"/>
            </a:rPr>
            <a:t>утв</a:t>
          </a:r>
          <a:r>
            <a:rPr lang="ru-RU" dirty="0" smtClean="0">
              <a:latin typeface="Montserrat Bold"/>
            </a:rPr>
            <a:t>. Приказом Минстроя </a:t>
          </a:r>
          <a:r>
            <a:rPr lang="ru-RU" smtClean="0">
              <a:latin typeface="Montserrat Bold"/>
            </a:rPr>
            <a:t>России </a:t>
          </a:r>
          <a:r>
            <a:rPr lang="ru-RU" smtClean="0">
              <a:latin typeface="Montserrat Bold"/>
            </a:rPr>
            <a:t>от 25.08.2025 № 783/пр </a:t>
          </a:r>
          <a:endParaRPr lang="ru-RU" dirty="0">
            <a:latin typeface="Montserrat Bold"/>
          </a:endParaRPr>
        </a:p>
      </dgm:t>
    </dgm:pt>
    <dgm:pt modelId="{2A0F1050-566D-4A3E-AB23-E9CFD568C8B7}" type="parTrans" cxnId="{5B242BD4-E253-4E9D-B852-59F3D986C373}">
      <dgm:prSet/>
      <dgm:spPr/>
      <dgm:t>
        <a:bodyPr/>
        <a:lstStyle/>
        <a:p>
          <a:endParaRPr lang="ru-RU"/>
        </a:p>
      </dgm:t>
    </dgm:pt>
    <dgm:pt modelId="{B033593C-E05C-44BD-8839-C6F9754F3C11}" type="sibTrans" cxnId="{5B242BD4-E253-4E9D-B852-59F3D986C373}">
      <dgm:prSet/>
      <dgm:spPr/>
      <dgm:t>
        <a:bodyPr/>
        <a:lstStyle/>
        <a:p>
          <a:endParaRPr lang="ru-RU"/>
        </a:p>
      </dgm:t>
    </dgm:pt>
    <dgm:pt modelId="{2009F5D5-6A24-4582-ADFC-B08B3B6DE80A}" type="pres">
      <dgm:prSet presAssocID="{301549D5-0A6C-49E0-A0D1-E94FAA6ACD42}" presName="linearFlow" presStyleCnt="0">
        <dgm:presLayoutVars>
          <dgm:resizeHandles val="exact"/>
        </dgm:presLayoutVars>
      </dgm:prSet>
      <dgm:spPr/>
    </dgm:pt>
    <dgm:pt modelId="{717516B4-ABD0-4512-A5A9-4F6AAD99B93B}" type="pres">
      <dgm:prSet presAssocID="{80916B5E-98E2-41E9-9428-3726C41BEF9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F1046-C8F9-4CE5-8EF1-3513EC716D93}" type="pres">
      <dgm:prSet presAssocID="{2A201F3B-9765-4014-9FDA-C245B4E75DD7}" presName="sibTrans" presStyleLbl="sibTrans2D1" presStyleIdx="0" presStyleCnt="2"/>
      <dgm:spPr/>
      <dgm:t>
        <a:bodyPr/>
        <a:lstStyle/>
        <a:p>
          <a:endParaRPr lang="ru-RU"/>
        </a:p>
      </dgm:t>
    </dgm:pt>
    <dgm:pt modelId="{0D5CC172-0422-464E-9B2E-B642B2A1B02D}" type="pres">
      <dgm:prSet presAssocID="{2A201F3B-9765-4014-9FDA-C245B4E75DD7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37614971-6F42-4E35-A7EC-6B44AA312F06}" type="pres">
      <dgm:prSet presAssocID="{D0E07018-F930-4E19-B11C-33F0F859184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6B1178-8A00-4A66-9379-F791FAA737A2}" type="pres">
      <dgm:prSet presAssocID="{8491D254-E032-4F1F-B6E0-E5208CAC3F0F}" presName="sibTrans" presStyleLbl="sibTrans2D1" presStyleIdx="1" presStyleCnt="2"/>
      <dgm:spPr/>
      <dgm:t>
        <a:bodyPr/>
        <a:lstStyle/>
        <a:p>
          <a:endParaRPr lang="ru-RU"/>
        </a:p>
      </dgm:t>
    </dgm:pt>
    <dgm:pt modelId="{397D310D-CBE2-4BE3-BD37-83E4A1D8DE72}" type="pres">
      <dgm:prSet presAssocID="{8491D254-E032-4F1F-B6E0-E5208CAC3F0F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810DAB5-B9A3-47F0-BD5B-3EEEBBC08544}" type="pres">
      <dgm:prSet presAssocID="{64C20ACE-7490-4255-B452-E1568307D3F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A403D22-2E12-4410-944F-1F3F278FB2E0}" type="presOf" srcId="{D0E07018-F930-4E19-B11C-33F0F859184F}" destId="{37614971-6F42-4E35-A7EC-6B44AA312F06}" srcOrd="0" destOrd="0" presId="urn:microsoft.com/office/officeart/2005/8/layout/process2"/>
    <dgm:cxn modelId="{519F3DC6-305B-41CD-B157-3CBB2C6F1187}" type="presOf" srcId="{8491D254-E032-4F1F-B6E0-E5208CAC3F0F}" destId="{AF6B1178-8A00-4A66-9379-F791FAA737A2}" srcOrd="0" destOrd="0" presId="urn:microsoft.com/office/officeart/2005/8/layout/process2"/>
    <dgm:cxn modelId="{63E87578-3184-468F-AFAE-3763C9AA022B}" type="presOf" srcId="{2A201F3B-9765-4014-9FDA-C245B4E75DD7}" destId="{0D5CC172-0422-464E-9B2E-B642B2A1B02D}" srcOrd="1" destOrd="0" presId="urn:microsoft.com/office/officeart/2005/8/layout/process2"/>
    <dgm:cxn modelId="{BEABEBF2-ADBE-472F-9952-681C80173B17}" type="presOf" srcId="{301549D5-0A6C-49E0-A0D1-E94FAA6ACD42}" destId="{2009F5D5-6A24-4582-ADFC-B08B3B6DE80A}" srcOrd="0" destOrd="0" presId="urn:microsoft.com/office/officeart/2005/8/layout/process2"/>
    <dgm:cxn modelId="{7CFC3AA4-1723-45BB-9509-F136313A342D}" type="presOf" srcId="{64C20ACE-7490-4255-B452-E1568307D3F9}" destId="{F810DAB5-B9A3-47F0-BD5B-3EEEBBC08544}" srcOrd="0" destOrd="0" presId="urn:microsoft.com/office/officeart/2005/8/layout/process2"/>
    <dgm:cxn modelId="{54A84E3E-94B6-4F47-B1E2-99C034FE22A8}" type="presOf" srcId="{8491D254-E032-4F1F-B6E0-E5208CAC3F0F}" destId="{397D310D-CBE2-4BE3-BD37-83E4A1D8DE72}" srcOrd="1" destOrd="0" presId="urn:microsoft.com/office/officeart/2005/8/layout/process2"/>
    <dgm:cxn modelId="{5B242BD4-E253-4E9D-B852-59F3D986C373}" srcId="{301549D5-0A6C-49E0-A0D1-E94FAA6ACD42}" destId="{64C20ACE-7490-4255-B452-E1568307D3F9}" srcOrd="2" destOrd="0" parTransId="{2A0F1050-566D-4A3E-AB23-E9CFD568C8B7}" sibTransId="{B033593C-E05C-44BD-8839-C6F9754F3C11}"/>
    <dgm:cxn modelId="{631C6FFA-5401-4216-B1A3-B40A995C95B2}" srcId="{301549D5-0A6C-49E0-A0D1-E94FAA6ACD42}" destId="{D0E07018-F930-4E19-B11C-33F0F859184F}" srcOrd="1" destOrd="0" parTransId="{D0B3F455-6D03-4E5E-A789-BA00D95B4415}" sibTransId="{8491D254-E032-4F1F-B6E0-E5208CAC3F0F}"/>
    <dgm:cxn modelId="{986D79AF-40AD-4613-80E1-F72F6EADF67C}" type="presOf" srcId="{2A201F3B-9765-4014-9FDA-C245B4E75DD7}" destId="{CBCF1046-C8F9-4CE5-8EF1-3513EC716D93}" srcOrd="0" destOrd="0" presId="urn:microsoft.com/office/officeart/2005/8/layout/process2"/>
    <dgm:cxn modelId="{8531C2D8-2049-4397-BE36-0E7A34D9F0E3}" type="presOf" srcId="{80916B5E-98E2-41E9-9428-3726C41BEF94}" destId="{717516B4-ABD0-4512-A5A9-4F6AAD99B93B}" srcOrd="0" destOrd="0" presId="urn:microsoft.com/office/officeart/2005/8/layout/process2"/>
    <dgm:cxn modelId="{67F0C330-AB27-4C18-B49B-384FE95DA75E}" srcId="{301549D5-0A6C-49E0-A0D1-E94FAA6ACD42}" destId="{80916B5E-98E2-41E9-9428-3726C41BEF94}" srcOrd="0" destOrd="0" parTransId="{C2A99479-6014-4DB2-9301-4C896878F133}" sibTransId="{2A201F3B-9765-4014-9FDA-C245B4E75DD7}"/>
    <dgm:cxn modelId="{49069B16-9F9F-4587-BE62-A4C86A28FE55}" type="presParOf" srcId="{2009F5D5-6A24-4582-ADFC-B08B3B6DE80A}" destId="{717516B4-ABD0-4512-A5A9-4F6AAD99B93B}" srcOrd="0" destOrd="0" presId="urn:microsoft.com/office/officeart/2005/8/layout/process2"/>
    <dgm:cxn modelId="{E45704BE-6B68-48CA-957C-BDFA0CA74B67}" type="presParOf" srcId="{2009F5D5-6A24-4582-ADFC-B08B3B6DE80A}" destId="{CBCF1046-C8F9-4CE5-8EF1-3513EC716D93}" srcOrd="1" destOrd="0" presId="urn:microsoft.com/office/officeart/2005/8/layout/process2"/>
    <dgm:cxn modelId="{72E80106-9D46-4B53-9BE0-05315ED95865}" type="presParOf" srcId="{CBCF1046-C8F9-4CE5-8EF1-3513EC716D93}" destId="{0D5CC172-0422-464E-9B2E-B642B2A1B02D}" srcOrd="0" destOrd="0" presId="urn:microsoft.com/office/officeart/2005/8/layout/process2"/>
    <dgm:cxn modelId="{460F101F-E9CD-45C9-8458-D878654C2B61}" type="presParOf" srcId="{2009F5D5-6A24-4582-ADFC-B08B3B6DE80A}" destId="{37614971-6F42-4E35-A7EC-6B44AA312F06}" srcOrd="2" destOrd="0" presId="urn:microsoft.com/office/officeart/2005/8/layout/process2"/>
    <dgm:cxn modelId="{88C169D0-F1B4-41AB-A5A3-2F7F2774E009}" type="presParOf" srcId="{2009F5D5-6A24-4582-ADFC-B08B3B6DE80A}" destId="{AF6B1178-8A00-4A66-9379-F791FAA737A2}" srcOrd="3" destOrd="0" presId="urn:microsoft.com/office/officeart/2005/8/layout/process2"/>
    <dgm:cxn modelId="{6E329F01-2F32-419A-9A9B-9119013BE04E}" type="presParOf" srcId="{AF6B1178-8A00-4A66-9379-F791FAA737A2}" destId="{397D310D-CBE2-4BE3-BD37-83E4A1D8DE72}" srcOrd="0" destOrd="0" presId="urn:microsoft.com/office/officeart/2005/8/layout/process2"/>
    <dgm:cxn modelId="{B4F754C1-DF2B-4039-BBA8-04ACF076EA09}" type="presParOf" srcId="{2009F5D5-6A24-4582-ADFC-B08B3B6DE80A}" destId="{F810DAB5-B9A3-47F0-BD5B-3EEEBBC0854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2088284-1BCB-4AE0-86B7-BB1F450C4C33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6C3808-6545-4AAC-8CFA-2A34EF33796A}">
      <dgm:prSet phldrT="[Текст]" custT="1"/>
      <dgm:spPr>
        <a:solidFill>
          <a:srgbClr val="779DB3">
            <a:alpha val="40000"/>
          </a:srgbClr>
        </a:solidFill>
        <a:ln>
          <a:noFill/>
        </a:ln>
      </dgm:spPr>
      <dgm:t>
        <a:bodyPr/>
        <a:lstStyle/>
        <a:p>
          <a:r>
            <a:rPr lang="ru-RU" sz="3600" u="none" dirty="0" smtClean="0"/>
            <a:t>Платный экспресс-курс по методике составления ведомости объемов работ на основе Университета Минстроя России</a:t>
          </a:r>
          <a:endParaRPr lang="ru-RU" sz="3600" u="none" dirty="0"/>
        </a:p>
      </dgm:t>
    </dgm:pt>
    <dgm:pt modelId="{A06C7986-653E-4D94-B06A-8091F8A96724}" type="parTrans" cxnId="{DC850C5E-D8F9-4010-A134-84FEA073A0D9}">
      <dgm:prSet/>
      <dgm:spPr/>
      <dgm:t>
        <a:bodyPr/>
        <a:lstStyle/>
        <a:p>
          <a:endParaRPr lang="ru-RU"/>
        </a:p>
      </dgm:t>
    </dgm:pt>
    <dgm:pt modelId="{75470136-5F42-4306-9075-B9E82DBEC83E}" type="sibTrans" cxnId="{DC850C5E-D8F9-4010-A134-84FEA073A0D9}">
      <dgm:prSet/>
      <dgm:spPr/>
      <dgm:t>
        <a:bodyPr/>
        <a:lstStyle/>
        <a:p>
          <a:endParaRPr lang="ru-RU"/>
        </a:p>
      </dgm:t>
    </dgm:pt>
    <dgm:pt modelId="{EADE6237-67DD-43B2-AE5B-E1174A8BFD75}">
      <dgm:prSet phldrT="[Текст]" custT="1"/>
      <dgm:spPr>
        <a:solidFill>
          <a:schemeClr val="accent5">
            <a:lumMod val="60000"/>
            <a:lumOff val="40000"/>
            <a:alpha val="40000"/>
          </a:schemeClr>
        </a:solidFill>
        <a:ln>
          <a:noFill/>
        </a:ln>
      </dgm:spPr>
      <dgm:t>
        <a:bodyPr/>
        <a:lstStyle/>
        <a:p>
          <a:r>
            <a:rPr lang="ru-RU" sz="3600" u="none" dirty="0" err="1" smtClean="0"/>
            <a:t>Видеоинструкция</a:t>
          </a:r>
          <a:r>
            <a:rPr lang="ru-RU" sz="3600" u="none" dirty="0" smtClean="0"/>
            <a:t> по составлению ведомости объемов работ в программном комплексе Гранд-смета</a:t>
          </a:r>
          <a:endParaRPr lang="ru-RU" sz="3600" u="none" dirty="0"/>
        </a:p>
      </dgm:t>
    </dgm:pt>
    <dgm:pt modelId="{87BEA3DA-B250-4644-9668-0FD2AE1FDFEF}" type="parTrans" cxnId="{1E9B30DF-93C0-4732-B3D4-0D24D8FBA1F6}">
      <dgm:prSet/>
      <dgm:spPr/>
      <dgm:t>
        <a:bodyPr/>
        <a:lstStyle/>
        <a:p>
          <a:endParaRPr lang="ru-RU"/>
        </a:p>
      </dgm:t>
    </dgm:pt>
    <dgm:pt modelId="{7A8D36D6-95CA-4320-B44C-DA81C35E60C7}" type="sibTrans" cxnId="{1E9B30DF-93C0-4732-B3D4-0D24D8FBA1F6}">
      <dgm:prSet/>
      <dgm:spPr/>
      <dgm:t>
        <a:bodyPr/>
        <a:lstStyle/>
        <a:p>
          <a:endParaRPr lang="ru-RU"/>
        </a:p>
      </dgm:t>
    </dgm:pt>
    <dgm:pt modelId="{38C642D2-ED97-40E6-AB72-13B3488A895B}">
      <dgm:prSet phldrT="[Текст]" custT="1"/>
      <dgm:spPr>
        <a:solidFill>
          <a:srgbClr val="066A9C">
            <a:alpha val="40000"/>
          </a:srgbClr>
        </a:solidFill>
        <a:ln>
          <a:noFill/>
        </a:ln>
      </dgm:spPr>
      <dgm:t>
        <a:bodyPr/>
        <a:lstStyle/>
        <a:p>
          <a:pPr algn="l"/>
          <a:r>
            <a:rPr lang="ru-RU" sz="3600" dirty="0" err="1" smtClean="0"/>
            <a:t>Видеоинструкция</a:t>
          </a:r>
          <a:r>
            <a:rPr lang="ru-RU" sz="3600" dirty="0" smtClean="0"/>
            <a:t> по составлению ведомости объемов работ в КПСР</a:t>
          </a:r>
          <a:endParaRPr lang="ru-RU" sz="3600" dirty="0"/>
        </a:p>
      </dgm:t>
    </dgm:pt>
    <dgm:pt modelId="{3EEA4914-1E26-4934-A3DE-05878E693EAF}" type="sibTrans" cxnId="{9F802082-DD1D-44F0-8FEA-EFCC24840BF6}">
      <dgm:prSet/>
      <dgm:spPr/>
      <dgm:t>
        <a:bodyPr/>
        <a:lstStyle/>
        <a:p>
          <a:endParaRPr lang="ru-RU"/>
        </a:p>
      </dgm:t>
    </dgm:pt>
    <dgm:pt modelId="{318A61ED-8844-4929-BE19-7AFEEF0854A7}" type="parTrans" cxnId="{9F802082-DD1D-44F0-8FEA-EFCC24840BF6}">
      <dgm:prSet/>
      <dgm:spPr/>
      <dgm:t>
        <a:bodyPr/>
        <a:lstStyle/>
        <a:p>
          <a:endParaRPr lang="ru-RU"/>
        </a:p>
      </dgm:t>
    </dgm:pt>
    <dgm:pt modelId="{72E266A6-0F9C-4F2C-A24F-2FBFFC9DC5EE}" type="pres">
      <dgm:prSet presAssocID="{82088284-1BCB-4AE0-86B7-BB1F450C4C3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509684-B4F8-45EB-B426-7C1AB1379EF0}" type="pres">
      <dgm:prSet presAssocID="{A76C3808-6545-4AAC-8CFA-2A34EF33796A}" presName="composite" presStyleCnt="0"/>
      <dgm:spPr/>
    </dgm:pt>
    <dgm:pt modelId="{4C9DEE42-4012-4586-B66A-97078F1EA4FD}" type="pres">
      <dgm:prSet presAssocID="{A76C3808-6545-4AAC-8CFA-2A34EF33796A}" presName="rect1" presStyleLbl="trAlignAcc1" presStyleIdx="0" presStyleCnt="3" custScaleX="1470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8D141C-5BA0-483E-9D29-5AA2664736BD}" type="pres">
      <dgm:prSet presAssocID="{A76C3808-6545-4AAC-8CFA-2A34EF33796A}" presName="rect2" presStyleLbl="fgImgPlace1" presStyleIdx="0" presStyleCnt="3" custScaleX="125981" custScaleY="90713" custLinFactX="-12695" custLinFactNeighborX="-100000" custLinFactNeighborY="45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0C2D1F9-96B9-4CE4-ADDE-8A09DB0BB240}" type="pres">
      <dgm:prSet presAssocID="{75470136-5F42-4306-9075-B9E82DBEC83E}" presName="sibTrans" presStyleCnt="0"/>
      <dgm:spPr/>
    </dgm:pt>
    <dgm:pt modelId="{1E3BFC00-3A0E-4B56-8B1B-1316F3FECF5E}" type="pres">
      <dgm:prSet presAssocID="{EADE6237-67DD-43B2-AE5B-E1174A8BFD75}" presName="composite" presStyleCnt="0"/>
      <dgm:spPr/>
    </dgm:pt>
    <dgm:pt modelId="{EA2E94BC-BC45-42CC-9428-9555F87F7DE0}" type="pres">
      <dgm:prSet presAssocID="{EADE6237-67DD-43B2-AE5B-E1174A8BFD75}" presName="rect1" presStyleLbl="trAlignAcc1" presStyleIdx="1" presStyleCnt="3" custScaleX="146564" custLinFactNeighborX="130" custLinFactNeighborY="5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55A9D8-416D-4017-BFFD-A13D51E7BB7B}" type="pres">
      <dgm:prSet presAssocID="{EADE6237-67DD-43B2-AE5B-E1174A8BFD75}" presName="rect2" presStyleLbl="fgImgPlace1" presStyleIdx="1" presStyleCnt="3" custScaleX="131194" custScaleY="85195" custLinFactX="-10262" custLinFactNeighborX="-100000" custLinFactNeighborY="498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FD51252-9774-4696-BDFE-007B3B7C3273}" type="pres">
      <dgm:prSet presAssocID="{7A8D36D6-95CA-4320-B44C-DA81C35E60C7}" presName="sibTrans" presStyleCnt="0"/>
      <dgm:spPr/>
    </dgm:pt>
    <dgm:pt modelId="{A00EEA51-E109-4896-944E-E45AD0F2D8D8}" type="pres">
      <dgm:prSet presAssocID="{38C642D2-ED97-40E6-AB72-13B3488A895B}" presName="composite" presStyleCnt="0"/>
      <dgm:spPr/>
    </dgm:pt>
    <dgm:pt modelId="{49E089E0-84BE-4E4C-8984-DF9AB9BBE50F}" type="pres">
      <dgm:prSet presAssocID="{38C642D2-ED97-40E6-AB72-13B3488A895B}" presName="rect1" presStyleLbl="trAlignAcc1" presStyleIdx="2" presStyleCnt="3" custScaleX="146992" custLinFactNeighborX="128" custLinFactNeighborY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A370F6-A189-453D-A66A-3CD529CC0BE7}" type="pres">
      <dgm:prSet presAssocID="{38C642D2-ED97-40E6-AB72-13B3488A895B}" presName="rect2" presStyleLbl="fgImgPlace1" presStyleIdx="2" presStyleCnt="3" custScaleX="127312" custScaleY="83988" custLinFactX="-11146" custLinFactNeighborX="-100000" custLinFactNeighborY="604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DC850C5E-D8F9-4010-A134-84FEA073A0D9}" srcId="{82088284-1BCB-4AE0-86B7-BB1F450C4C33}" destId="{A76C3808-6545-4AAC-8CFA-2A34EF33796A}" srcOrd="0" destOrd="0" parTransId="{A06C7986-653E-4D94-B06A-8091F8A96724}" sibTransId="{75470136-5F42-4306-9075-B9E82DBEC83E}"/>
    <dgm:cxn modelId="{6FB44EFD-A831-4B44-9E24-99A1FC1EB096}" type="presOf" srcId="{82088284-1BCB-4AE0-86B7-BB1F450C4C33}" destId="{72E266A6-0F9C-4F2C-A24F-2FBFFC9DC5EE}" srcOrd="0" destOrd="0" presId="urn:microsoft.com/office/officeart/2008/layout/PictureStrips"/>
    <dgm:cxn modelId="{2D807C9D-5B15-48D7-811E-E5297F2E6848}" type="presOf" srcId="{EADE6237-67DD-43B2-AE5B-E1174A8BFD75}" destId="{EA2E94BC-BC45-42CC-9428-9555F87F7DE0}" srcOrd="0" destOrd="0" presId="urn:microsoft.com/office/officeart/2008/layout/PictureStrips"/>
    <dgm:cxn modelId="{78421AA4-97F4-4443-84E2-8320A9991F1B}" type="presOf" srcId="{38C642D2-ED97-40E6-AB72-13B3488A895B}" destId="{49E089E0-84BE-4E4C-8984-DF9AB9BBE50F}" srcOrd="0" destOrd="0" presId="urn:microsoft.com/office/officeart/2008/layout/PictureStrips"/>
    <dgm:cxn modelId="{784C9A7E-B019-4346-B7C9-B33C6EB1E01C}" type="presOf" srcId="{A76C3808-6545-4AAC-8CFA-2A34EF33796A}" destId="{4C9DEE42-4012-4586-B66A-97078F1EA4FD}" srcOrd="0" destOrd="0" presId="urn:microsoft.com/office/officeart/2008/layout/PictureStrips"/>
    <dgm:cxn modelId="{1E9B30DF-93C0-4732-B3D4-0D24D8FBA1F6}" srcId="{82088284-1BCB-4AE0-86B7-BB1F450C4C33}" destId="{EADE6237-67DD-43B2-AE5B-E1174A8BFD75}" srcOrd="1" destOrd="0" parTransId="{87BEA3DA-B250-4644-9668-0FD2AE1FDFEF}" sibTransId="{7A8D36D6-95CA-4320-B44C-DA81C35E60C7}"/>
    <dgm:cxn modelId="{9F802082-DD1D-44F0-8FEA-EFCC24840BF6}" srcId="{82088284-1BCB-4AE0-86B7-BB1F450C4C33}" destId="{38C642D2-ED97-40E6-AB72-13B3488A895B}" srcOrd="2" destOrd="0" parTransId="{318A61ED-8844-4929-BE19-7AFEEF0854A7}" sibTransId="{3EEA4914-1E26-4934-A3DE-05878E693EAF}"/>
    <dgm:cxn modelId="{FEEC7546-D9D2-439E-8145-22EAA123D3FC}" type="presParOf" srcId="{72E266A6-0F9C-4F2C-A24F-2FBFFC9DC5EE}" destId="{30509684-B4F8-45EB-B426-7C1AB1379EF0}" srcOrd="0" destOrd="0" presId="urn:microsoft.com/office/officeart/2008/layout/PictureStrips"/>
    <dgm:cxn modelId="{9DFF6316-682B-48FB-915A-1CC660117B23}" type="presParOf" srcId="{30509684-B4F8-45EB-B426-7C1AB1379EF0}" destId="{4C9DEE42-4012-4586-B66A-97078F1EA4FD}" srcOrd="0" destOrd="0" presId="urn:microsoft.com/office/officeart/2008/layout/PictureStrips"/>
    <dgm:cxn modelId="{28DD1DD6-C04F-43A1-A107-A1E84ABFF600}" type="presParOf" srcId="{30509684-B4F8-45EB-B426-7C1AB1379EF0}" destId="{0E8D141C-5BA0-483E-9D29-5AA2664736BD}" srcOrd="1" destOrd="0" presId="urn:microsoft.com/office/officeart/2008/layout/PictureStrips"/>
    <dgm:cxn modelId="{421941DA-F762-4998-BA7F-977CC5E0639D}" type="presParOf" srcId="{72E266A6-0F9C-4F2C-A24F-2FBFFC9DC5EE}" destId="{F0C2D1F9-96B9-4CE4-ADDE-8A09DB0BB240}" srcOrd="1" destOrd="0" presId="urn:microsoft.com/office/officeart/2008/layout/PictureStrips"/>
    <dgm:cxn modelId="{B77DEEBE-12AA-483E-9CED-5D527AA11101}" type="presParOf" srcId="{72E266A6-0F9C-4F2C-A24F-2FBFFC9DC5EE}" destId="{1E3BFC00-3A0E-4B56-8B1B-1316F3FECF5E}" srcOrd="2" destOrd="0" presId="urn:microsoft.com/office/officeart/2008/layout/PictureStrips"/>
    <dgm:cxn modelId="{3A74DFBD-E50D-45CD-804F-CB2BA7F77A20}" type="presParOf" srcId="{1E3BFC00-3A0E-4B56-8B1B-1316F3FECF5E}" destId="{EA2E94BC-BC45-42CC-9428-9555F87F7DE0}" srcOrd="0" destOrd="0" presId="urn:microsoft.com/office/officeart/2008/layout/PictureStrips"/>
    <dgm:cxn modelId="{CAA03E33-FDD5-4030-BB6E-281371B426BA}" type="presParOf" srcId="{1E3BFC00-3A0E-4B56-8B1B-1316F3FECF5E}" destId="{C955A9D8-416D-4017-BFFD-A13D51E7BB7B}" srcOrd="1" destOrd="0" presId="urn:microsoft.com/office/officeart/2008/layout/PictureStrips"/>
    <dgm:cxn modelId="{22A80FC0-6789-4A04-B892-259FE6896CD5}" type="presParOf" srcId="{72E266A6-0F9C-4F2C-A24F-2FBFFC9DC5EE}" destId="{9FD51252-9774-4696-BDFE-007B3B7C3273}" srcOrd="3" destOrd="0" presId="urn:microsoft.com/office/officeart/2008/layout/PictureStrips"/>
    <dgm:cxn modelId="{18596011-1A87-4988-B092-7F2F730C09EB}" type="presParOf" srcId="{72E266A6-0F9C-4F2C-A24F-2FBFFC9DC5EE}" destId="{A00EEA51-E109-4896-944E-E45AD0F2D8D8}" srcOrd="4" destOrd="0" presId="urn:microsoft.com/office/officeart/2008/layout/PictureStrips"/>
    <dgm:cxn modelId="{7D641855-9D3F-406D-9197-DEF02C43210B}" type="presParOf" srcId="{A00EEA51-E109-4896-944E-E45AD0F2D8D8}" destId="{49E089E0-84BE-4E4C-8984-DF9AB9BBE50F}" srcOrd="0" destOrd="0" presId="urn:microsoft.com/office/officeart/2008/layout/PictureStrips"/>
    <dgm:cxn modelId="{9AF7B194-4C2D-45AA-9DB5-0D1306E321B0}" type="presParOf" srcId="{A00EEA51-E109-4896-944E-E45AD0F2D8D8}" destId="{B3A370F6-A189-453D-A66A-3CD529CC0BE7}" srcOrd="1" destOrd="0" presId="urn:microsoft.com/office/officeart/2008/layout/PictureStrip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A20C65B-EE5C-473D-9D63-AAD099F2D2E8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49828F6-1464-4241-ABDF-48E97D127265}">
      <dgm:prSet phldrT="[Текст]"/>
      <dgm:spPr>
        <a:ln>
          <a:noFill/>
        </a:ln>
      </dgm:spPr>
      <dgm:t>
        <a:bodyPr/>
        <a:lstStyle/>
        <a:p>
          <a:r>
            <a:rPr lang="ru-RU" dirty="0" smtClean="0">
              <a:latin typeface="Montserrat Bold"/>
            </a:rPr>
            <a:t>Пункт 1 статьи 743 Гражданского кодекса РФ</a:t>
          </a:r>
          <a:endParaRPr lang="ru-RU" dirty="0">
            <a:latin typeface="Montserrat Bold"/>
          </a:endParaRPr>
        </a:p>
      </dgm:t>
    </dgm:pt>
    <dgm:pt modelId="{B944AA62-2E77-4692-B630-3AEE43A47E3C}" type="parTrans" cxnId="{327327D3-70F5-4C24-9CCE-875083305FFC}">
      <dgm:prSet/>
      <dgm:spPr/>
      <dgm:t>
        <a:bodyPr/>
        <a:lstStyle/>
        <a:p>
          <a:endParaRPr lang="ru-RU"/>
        </a:p>
      </dgm:t>
    </dgm:pt>
    <dgm:pt modelId="{D8DA7097-A153-4C3D-BAFD-D328605C61BB}" type="sibTrans" cxnId="{327327D3-70F5-4C24-9CCE-875083305FFC}">
      <dgm:prSet/>
      <dgm:spPr/>
      <dgm:t>
        <a:bodyPr/>
        <a:lstStyle/>
        <a:p>
          <a:endParaRPr lang="ru-RU"/>
        </a:p>
      </dgm:t>
    </dgm:pt>
    <dgm:pt modelId="{C3DAE1F5-7414-45EC-9A09-BF4DFCA2BFB9}">
      <dgm:prSet phldrT="[Текст]" custT="1"/>
      <dgm:spPr>
        <a:solidFill>
          <a:srgbClr val="D0E1FF"/>
        </a:solidFill>
      </dgm:spPr>
      <dgm:t>
        <a:bodyPr/>
        <a:lstStyle/>
        <a:p>
          <a:pPr algn="ctr"/>
          <a:r>
            <a:rPr lang="ru-RU" sz="2400" smtClean="0">
              <a:latin typeface="Montserrat Bold"/>
            </a:rPr>
            <a:t>Подрядчик </a:t>
          </a:r>
          <a:r>
            <a:rPr lang="ru-RU" sz="2400" dirty="0" smtClean="0">
              <a:latin typeface="Montserrat Bold"/>
            </a:rPr>
            <a:t>обязан осуществлять строительство и связанные с ним работы в соответствии с </a:t>
          </a:r>
          <a:r>
            <a:rPr lang="ru-RU" sz="2400" b="1" dirty="0" smtClean="0">
              <a:solidFill>
                <a:srgbClr val="C00000"/>
              </a:solidFill>
              <a:latin typeface="Montserrat Bold"/>
            </a:rPr>
            <a:t>технической документацией</a:t>
          </a:r>
          <a:r>
            <a:rPr lang="ru-RU" sz="2400" dirty="0" smtClean="0">
              <a:latin typeface="Montserrat Bold"/>
            </a:rPr>
            <a:t>, определяющей объем, содержание работ и другие предъявляемые к ним требования, и </a:t>
          </a:r>
          <a:r>
            <a:rPr lang="ru-RU" sz="2400" b="1" dirty="0" smtClean="0">
              <a:solidFill>
                <a:srgbClr val="C00000"/>
              </a:solidFill>
              <a:latin typeface="Montserrat Bold"/>
            </a:rPr>
            <a:t>со сметой, определяющей цену работ</a:t>
          </a:r>
          <a:r>
            <a:rPr lang="ru-RU" sz="2400" b="1" dirty="0" smtClean="0">
              <a:latin typeface="Montserrat Bold"/>
            </a:rPr>
            <a:t>.</a:t>
          </a:r>
          <a:endParaRPr lang="ru-RU" sz="2400" dirty="0">
            <a:latin typeface="Montserrat Bold"/>
          </a:endParaRPr>
        </a:p>
      </dgm:t>
    </dgm:pt>
    <dgm:pt modelId="{A8999DD4-17E7-4C9A-BD32-5DFCF42E7A93}" type="parTrans" cxnId="{61F1778D-F221-44DC-A5DA-D3DA41B42D52}">
      <dgm:prSet/>
      <dgm:spPr/>
      <dgm:t>
        <a:bodyPr/>
        <a:lstStyle/>
        <a:p>
          <a:endParaRPr lang="ru-RU"/>
        </a:p>
      </dgm:t>
    </dgm:pt>
    <dgm:pt modelId="{5A571ECC-4E4E-4741-899B-CAF098336F2F}" type="sibTrans" cxnId="{61F1778D-F221-44DC-A5DA-D3DA41B42D52}">
      <dgm:prSet/>
      <dgm:spPr/>
      <dgm:t>
        <a:bodyPr/>
        <a:lstStyle/>
        <a:p>
          <a:endParaRPr lang="ru-RU"/>
        </a:p>
      </dgm:t>
    </dgm:pt>
    <dgm:pt modelId="{6F05B87D-36B5-4E06-B6A9-2A3C185F3002}">
      <dgm:prSet phldrT="[Текст]" custT="1"/>
      <dgm:spPr>
        <a:solidFill>
          <a:srgbClr val="D0E1FF"/>
        </a:solidFill>
      </dgm:spPr>
      <dgm:t>
        <a:bodyPr/>
        <a:lstStyle/>
        <a:p>
          <a:pPr algn="ctr"/>
          <a:r>
            <a:rPr lang="ru-RU" sz="2400" dirty="0" smtClean="0">
              <a:latin typeface="Montserrat Bold"/>
            </a:rPr>
            <a:t>При отсутствии иных указаний в договоре строительного подряда предполагается, что подрядчик обязан выполнить все работы, указанные </a:t>
          </a:r>
          <a:r>
            <a:rPr lang="ru-RU" sz="2400" b="1" dirty="0" smtClean="0">
              <a:solidFill>
                <a:srgbClr val="C00000"/>
              </a:solidFill>
              <a:latin typeface="Montserrat Bold"/>
            </a:rPr>
            <a:t>в технической документации и </a:t>
          </a:r>
          <a:r>
            <a:rPr lang="ru-RU" sz="2400" b="1" smtClean="0">
              <a:solidFill>
                <a:srgbClr val="C00000"/>
              </a:solidFill>
              <a:latin typeface="Montserrat Bold"/>
            </a:rPr>
            <a:t>в </a:t>
          </a:r>
          <a:r>
            <a:rPr lang="ru-RU" sz="2400" b="1" smtClean="0">
              <a:solidFill>
                <a:srgbClr val="C00000"/>
              </a:solidFill>
              <a:latin typeface="Montserrat Bold"/>
            </a:rPr>
            <a:t>смете</a:t>
          </a:r>
          <a:endParaRPr lang="ru-RU" sz="2400" b="1" dirty="0">
            <a:solidFill>
              <a:srgbClr val="C00000"/>
            </a:solidFill>
            <a:latin typeface="Montserrat Bold"/>
          </a:endParaRPr>
        </a:p>
      </dgm:t>
    </dgm:pt>
    <dgm:pt modelId="{E022D616-BA59-4879-98FB-8BA9CBEA13C5}" type="parTrans" cxnId="{BE197D3E-7CA0-421A-B932-3D0E81CE4EDF}">
      <dgm:prSet/>
      <dgm:spPr/>
      <dgm:t>
        <a:bodyPr/>
        <a:lstStyle/>
        <a:p>
          <a:endParaRPr lang="ru-RU"/>
        </a:p>
      </dgm:t>
    </dgm:pt>
    <dgm:pt modelId="{8CA5C8F0-B6D1-4B07-A085-33FAE0ED9CC7}" type="sibTrans" cxnId="{BE197D3E-7CA0-421A-B932-3D0E81CE4EDF}">
      <dgm:prSet/>
      <dgm:spPr/>
      <dgm:t>
        <a:bodyPr/>
        <a:lstStyle/>
        <a:p>
          <a:endParaRPr lang="ru-RU"/>
        </a:p>
      </dgm:t>
    </dgm:pt>
    <dgm:pt modelId="{C76FC827-B643-4DB9-9598-92525673B3E9}">
      <dgm:prSet phldrT="[Текст]"/>
      <dgm:spPr>
        <a:ln>
          <a:noFill/>
        </a:ln>
      </dgm:spPr>
      <dgm:t>
        <a:bodyPr/>
        <a:lstStyle/>
        <a:p>
          <a:r>
            <a:rPr lang="ru-RU" dirty="0" smtClean="0">
              <a:latin typeface="Montserrat Bold"/>
            </a:rPr>
            <a:t>Пункт 3 статьи 743 Гражданского кодекса РФ</a:t>
          </a:r>
          <a:endParaRPr lang="ru-RU" dirty="0">
            <a:latin typeface="Montserrat Bold"/>
          </a:endParaRPr>
        </a:p>
      </dgm:t>
    </dgm:pt>
    <dgm:pt modelId="{A0CC5C60-19F7-4436-A294-5C348745D45B}" type="parTrans" cxnId="{51B340EA-3A77-4C4D-909E-702B4F488C6D}">
      <dgm:prSet/>
      <dgm:spPr/>
      <dgm:t>
        <a:bodyPr/>
        <a:lstStyle/>
        <a:p>
          <a:endParaRPr lang="ru-RU"/>
        </a:p>
      </dgm:t>
    </dgm:pt>
    <dgm:pt modelId="{CF836158-7202-4E76-A034-C4FD53DFFFFF}" type="sibTrans" cxnId="{51B340EA-3A77-4C4D-909E-702B4F488C6D}">
      <dgm:prSet/>
      <dgm:spPr/>
      <dgm:t>
        <a:bodyPr/>
        <a:lstStyle/>
        <a:p>
          <a:endParaRPr lang="ru-RU"/>
        </a:p>
      </dgm:t>
    </dgm:pt>
    <dgm:pt modelId="{7AD28A35-66E6-42EF-9567-22F8B93941F8}">
      <dgm:prSet phldrT="[Текст]" custT="1"/>
      <dgm:spPr>
        <a:solidFill>
          <a:srgbClr val="D0E1FF">
            <a:alpha val="90000"/>
          </a:srgbClr>
        </a:solidFill>
      </dgm:spPr>
      <dgm:t>
        <a:bodyPr/>
        <a:lstStyle/>
        <a:p>
          <a:pPr algn="ctr"/>
          <a:r>
            <a:rPr lang="ru-RU" sz="2400" smtClean="0">
              <a:latin typeface="Montserrat Bold"/>
            </a:rPr>
            <a:t>Подрядчик</a:t>
          </a:r>
          <a:r>
            <a:rPr lang="ru-RU" sz="2400" dirty="0" smtClean="0">
              <a:latin typeface="Montserrat Bold"/>
            </a:rPr>
            <a:t>, обнаруживший в ходе строительства </a:t>
          </a:r>
          <a:r>
            <a:rPr lang="ru-RU" sz="2400" b="1" dirty="0" smtClean="0">
              <a:solidFill>
                <a:srgbClr val="C00000"/>
              </a:solidFill>
              <a:latin typeface="Montserrat Bold"/>
            </a:rPr>
            <a:t>не учтенные в технической документации работы </a:t>
          </a:r>
          <a:r>
            <a:rPr lang="ru-RU" sz="2400" dirty="0" smtClean="0">
              <a:latin typeface="Montserrat Bold"/>
            </a:rPr>
            <a:t>и в связи с этим необходимость проведения дополнительных работ и увеличения сметной стоимости строительства, обязан сообщить об этом заказчику</a:t>
          </a:r>
          <a:endParaRPr lang="ru-RU" sz="2400" dirty="0">
            <a:latin typeface="Montserrat Bold"/>
          </a:endParaRPr>
        </a:p>
      </dgm:t>
    </dgm:pt>
    <dgm:pt modelId="{9B94D853-DF91-40AA-A11A-FD5FCB3C95D7}" type="parTrans" cxnId="{8B6B94D7-5119-462A-906B-31D4C3E449A1}">
      <dgm:prSet/>
      <dgm:spPr/>
      <dgm:t>
        <a:bodyPr/>
        <a:lstStyle/>
        <a:p>
          <a:endParaRPr lang="ru-RU"/>
        </a:p>
      </dgm:t>
    </dgm:pt>
    <dgm:pt modelId="{A02FF234-5E4D-4E4E-B815-9380EC58E6A6}" type="sibTrans" cxnId="{8B6B94D7-5119-462A-906B-31D4C3E449A1}">
      <dgm:prSet/>
      <dgm:spPr/>
      <dgm:t>
        <a:bodyPr/>
        <a:lstStyle/>
        <a:p>
          <a:endParaRPr lang="ru-RU"/>
        </a:p>
      </dgm:t>
    </dgm:pt>
    <dgm:pt modelId="{D6AA6148-DA68-4E81-998C-38DCA209AF22}">
      <dgm:prSet phldrT="[Текст]"/>
      <dgm:spPr>
        <a:ln>
          <a:noFill/>
        </a:ln>
      </dgm:spPr>
      <dgm:t>
        <a:bodyPr/>
        <a:lstStyle/>
        <a:p>
          <a:r>
            <a:rPr lang="ru-RU" dirty="0" smtClean="0">
              <a:latin typeface="Montserrat Bold"/>
            </a:rPr>
            <a:t>Пункт 45(12) постановления 145</a:t>
          </a:r>
          <a:endParaRPr lang="ru-RU" dirty="0">
            <a:latin typeface="Montserrat Bold"/>
          </a:endParaRPr>
        </a:p>
      </dgm:t>
    </dgm:pt>
    <dgm:pt modelId="{BAB5EF2C-4ECC-4EC0-B3E5-7DB74EB5F7D2}" type="parTrans" cxnId="{7BC05910-0E0C-4735-B995-133428E5EE7C}">
      <dgm:prSet/>
      <dgm:spPr/>
      <dgm:t>
        <a:bodyPr/>
        <a:lstStyle/>
        <a:p>
          <a:endParaRPr lang="ru-RU"/>
        </a:p>
      </dgm:t>
    </dgm:pt>
    <dgm:pt modelId="{296F1C2D-9F80-400A-8709-B06702658CA3}" type="sibTrans" cxnId="{7BC05910-0E0C-4735-B995-133428E5EE7C}">
      <dgm:prSet/>
      <dgm:spPr/>
      <dgm:t>
        <a:bodyPr/>
        <a:lstStyle/>
        <a:p>
          <a:endParaRPr lang="ru-RU"/>
        </a:p>
      </dgm:t>
    </dgm:pt>
    <dgm:pt modelId="{D324DA24-03A7-44F2-807E-917A364DF5C0}">
      <dgm:prSet phldrT="[Текст]" custT="1"/>
      <dgm:spPr>
        <a:solidFill>
          <a:srgbClr val="D0E1FF"/>
        </a:solidFill>
      </dgm:spPr>
      <dgm:t>
        <a:bodyPr/>
        <a:lstStyle/>
        <a:p>
          <a:pPr algn="ctr"/>
          <a:r>
            <a:rPr lang="ru-RU" sz="2400" dirty="0" smtClean="0">
              <a:latin typeface="Montserrat Bold"/>
            </a:rPr>
            <a:t>Корректировка сметной документации только в части, подвергшейся изменениям в результате </a:t>
          </a:r>
          <a:r>
            <a:rPr lang="ru-RU" sz="2400" b="1" dirty="0" smtClean="0">
              <a:solidFill>
                <a:srgbClr val="C00000"/>
              </a:solidFill>
              <a:latin typeface="Montserrat Bold"/>
            </a:rPr>
            <a:t>изменения физических объемов работ</a:t>
          </a:r>
          <a:r>
            <a:rPr lang="ru-RU" sz="2400" dirty="0" smtClean="0">
              <a:latin typeface="Montserrat Bold"/>
            </a:rPr>
            <a:t>, конструктивных, организационно-технологических и других решений, предусмотренных проектной документацией.</a:t>
          </a:r>
          <a:endParaRPr lang="ru-RU" sz="2400" dirty="0">
            <a:latin typeface="Montserrat Bold"/>
          </a:endParaRPr>
        </a:p>
      </dgm:t>
    </dgm:pt>
    <dgm:pt modelId="{100291BC-3E6C-4932-8707-C8B2EBFBD198}" type="parTrans" cxnId="{7DBF4603-9680-40CF-9711-BF6CD003DF2B}">
      <dgm:prSet/>
      <dgm:spPr/>
      <dgm:t>
        <a:bodyPr/>
        <a:lstStyle/>
        <a:p>
          <a:endParaRPr lang="ru-RU"/>
        </a:p>
      </dgm:t>
    </dgm:pt>
    <dgm:pt modelId="{D571CFD9-D8FF-4794-A1E1-E320B9FDD398}" type="sibTrans" cxnId="{7DBF4603-9680-40CF-9711-BF6CD003DF2B}">
      <dgm:prSet/>
      <dgm:spPr/>
      <dgm:t>
        <a:bodyPr/>
        <a:lstStyle/>
        <a:p>
          <a:endParaRPr lang="ru-RU"/>
        </a:p>
      </dgm:t>
    </dgm:pt>
    <dgm:pt modelId="{33ADC1E8-44C7-4B21-AC06-4D5700D892CA}">
      <dgm:prSet phldrT="[Текст]"/>
      <dgm:spPr>
        <a:solidFill>
          <a:srgbClr val="D0E1FF"/>
        </a:solidFill>
      </dgm:spPr>
      <dgm:t>
        <a:bodyPr/>
        <a:lstStyle/>
        <a:p>
          <a:pPr algn="l"/>
          <a:endParaRPr lang="ru-RU" sz="2800" dirty="0"/>
        </a:p>
      </dgm:t>
    </dgm:pt>
    <dgm:pt modelId="{3682A1C8-8B99-4DA4-A3B6-8D794F1A2A4C}" type="parTrans" cxnId="{30A49C1E-5B94-4798-9B56-84DD0FE59BB0}">
      <dgm:prSet/>
      <dgm:spPr/>
      <dgm:t>
        <a:bodyPr/>
        <a:lstStyle/>
        <a:p>
          <a:endParaRPr lang="ru-RU"/>
        </a:p>
      </dgm:t>
    </dgm:pt>
    <dgm:pt modelId="{AFEA9C2F-D106-45B0-8C83-B30199122C4A}" type="sibTrans" cxnId="{30A49C1E-5B94-4798-9B56-84DD0FE59BB0}">
      <dgm:prSet/>
      <dgm:spPr/>
      <dgm:t>
        <a:bodyPr/>
        <a:lstStyle/>
        <a:p>
          <a:endParaRPr lang="ru-RU"/>
        </a:p>
      </dgm:t>
    </dgm:pt>
    <dgm:pt modelId="{A30E6D58-0959-478A-A7DB-8807E233970A}">
      <dgm:prSet phldrT="[Текст]"/>
      <dgm:spPr>
        <a:solidFill>
          <a:srgbClr val="D0E1FF"/>
        </a:solidFill>
      </dgm:spPr>
      <dgm:t>
        <a:bodyPr/>
        <a:lstStyle/>
        <a:p>
          <a:pPr algn="l"/>
          <a:endParaRPr lang="ru-RU" sz="2800" dirty="0"/>
        </a:p>
      </dgm:t>
    </dgm:pt>
    <dgm:pt modelId="{BAECB82D-0A3E-453C-B68A-9A219072D938}" type="parTrans" cxnId="{B75AD918-CFC4-4CF0-B75E-767CFDB3FA19}">
      <dgm:prSet/>
      <dgm:spPr/>
      <dgm:t>
        <a:bodyPr/>
        <a:lstStyle/>
        <a:p>
          <a:endParaRPr lang="ru-RU"/>
        </a:p>
      </dgm:t>
    </dgm:pt>
    <dgm:pt modelId="{19B5FC5F-162F-4CF7-AC21-EE23BA8AC4C5}" type="sibTrans" cxnId="{B75AD918-CFC4-4CF0-B75E-767CFDB3FA19}">
      <dgm:prSet/>
      <dgm:spPr/>
      <dgm:t>
        <a:bodyPr/>
        <a:lstStyle/>
        <a:p>
          <a:endParaRPr lang="ru-RU"/>
        </a:p>
      </dgm:t>
    </dgm:pt>
    <dgm:pt modelId="{DC5E3CBF-8F97-4F66-B763-5E374F446897}" type="pres">
      <dgm:prSet presAssocID="{6A20C65B-EE5C-473D-9D63-AAD099F2D2E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DB535A-8C2E-435C-A3F3-3DDCA1D39567}" type="pres">
      <dgm:prSet presAssocID="{6A20C65B-EE5C-473D-9D63-AAD099F2D2E8}" presName="tSp" presStyleCnt="0"/>
      <dgm:spPr/>
    </dgm:pt>
    <dgm:pt modelId="{2155A3E2-8165-4662-938E-D6708A7CE9DA}" type="pres">
      <dgm:prSet presAssocID="{6A20C65B-EE5C-473D-9D63-AAD099F2D2E8}" presName="bSp" presStyleCnt="0"/>
      <dgm:spPr/>
    </dgm:pt>
    <dgm:pt modelId="{F5F7FB81-500B-45FB-9469-18CA67964DE7}" type="pres">
      <dgm:prSet presAssocID="{6A20C65B-EE5C-473D-9D63-AAD099F2D2E8}" presName="process" presStyleCnt="0"/>
      <dgm:spPr/>
    </dgm:pt>
    <dgm:pt modelId="{1F15077A-FCD0-427D-BB8F-29F3A919C4EC}" type="pres">
      <dgm:prSet presAssocID="{549828F6-1464-4241-ABDF-48E97D127265}" presName="composite1" presStyleCnt="0"/>
      <dgm:spPr/>
    </dgm:pt>
    <dgm:pt modelId="{86AE112A-F773-42C6-8C98-1FB7F1739161}" type="pres">
      <dgm:prSet presAssocID="{549828F6-1464-4241-ABDF-48E97D127265}" presName="dummyNode1" presStyleLbl="node1" presStyleIdx="0" presStyleCnt="3"/>
      <dgm:spPr/>
    </dgm:pt>
    <dgm:pt modelId="{17A7C242-D729-4C9E-A11E-4F2557053BFA}" type="pres">
      <dgm:prSet presAssocID="{549828F6-1464-4241-ABDF-48E97D127265}" presName="childNode1" presStyleLbl="bgAcc1" presStyleIdx="0" presStyleCnt="3" custScaleX="105332" custScaleY="1515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D22ECB-A517-43BE-912D-D1243B71FA01}" type="pres">
      <dgm:prSet presAssocID="{549828F6-1464-4241-ABDF-48E97D127265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9A954-7E95-4207-B58C-5EAB0586B589}" type="pres">
      <dgm:prSet presAssocID="{549828F6-1464-4241-ABDF-48E97D127265}" presName="parentNode1" presStyleLbl="node1" presStyleIdx="0" presStyleCnt="3" custLinFactNeighborX="-18077" custLinFactNeighborY="332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9167BA-8785-4273-8E52-D18F9B49F3DB}" type="pres">
      <dgm:prSet presAssocID="{549828F6-1464-4241-ABDF-48E97D127265}" presName="connSite1" presStyleCnt="0"/>
      <dgm:spPr/>
    </dgm:pt>
    <dgm:pt modelId="{52AE879D-5608-4930-848C-FEE0DFE385D6}" type="pres">
      <dgm:prSet presAssocID="{D8DA7097-A153-4C3D-BAFD-D328605C61BB}" presName="Name9" presStyleLbl="sibTrans2D1" presStyleIdx="0" presStyleCnt="2" custAng="503367" custLinFactNeighborX="15161" custLinFactNeighborY="-114"/>
      <dgm:spPr/>
      <dgm:t>
        <a:bodyPr/>
        <a:lstStyle/>
        <a:p>
          <a:endParaRPr lang="ru-RU"/>
        </a:p>
      </dgm:t>
    </dgm:pt>
    <dgm:pt modelId="{8FE22D35-29A5-4606-AB72-AFD9FD2FEF54}" type="pres">
      <dgm:prSet presAssocID="{C76FC827-B643-4DB9-9598-92525673B3E9}" presName="composite2" presStyleCnt="0"/>
      <dgm:spPr/>
    </dgm:pt>
    <dgm:pt modelId="{2AF6D040-C9E2-435F-A7BB-056697B8EE17}" type="pres">
      <dgm:prSet presAssocID="{C76FC827-B643-4DB9-9598-92525673B3E9}" presName="dummyNode2" presStyleLbl="node1" presStyleIdx="0" presStyleCnt="3"/>
      <dgm:spPr/>
    </dgm:pt>
    <dgm:pt modelId="{847A3E02-178D-4050-81B1-0D233B0190C2}" type="pres">
      <dgm:prSet presAssocID="{C76FC827-B643-4DB9-9598-92525673B3E9}" presName="childNode2" presStyleLbl="bgAcc1" presStyleIdx="1" presStyleCnt="3" custScaleX="111366" custScaleY="1515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03ACBE-2590-4C3A-8481-38FBA03362C6}" type="pres">
      <dgm:prSet presAssocID="{C76FC827-B643-4DB9-9598-92525673B3E9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0092BA-941F-44A0-82B6-1E66581850AC}" type="pres">
      <dgm:prSet presAssocID="{C76FC827-B643-4DB9-9598-92525673B3E9}" presName="parentNode2" presStyleLbl="node1" presStyleIdx="1" presStyleCnt="3" custLinFactNeighborX="-17234" custLinFactNeighborY="-7612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A6769D-4119-4CEF-A349-8D3741B2B6B3}" type="pres">
      <dgm:prSet presAssocID="{C76FC827-B643-4DB9-9598-92525673B3E9}" presName="connSite2" presStyleCnt="0"/>
      <dgm:spPr/>
    </dgm:pt>
    <dgm:pt modelId="{3F063E09-7EC8-44FC-AF3F-78ABD49FC46E}" type="pres">
      <dgm:prSet presAssocID="{CF836158-7202-4E76-A034-C4FD53DFFFFF}" presName="Name18" presStyleLbl="sibTrans2D1" presStyleIdx="1" presStyleCnt="2" custAng="20986568" custLinFactNeighborX="12749" custLinFactNeighborY="2839"/>
      <dgm:spPr/>
      <dgm:t>
        <a:bodyPr/>
        <a:lstStyle/>
        <a:p>
          <a:endParaRPr lang="ru-RU"/>
        </a:p>
      </dgm:t>
    </dgm:pt>
    <dgm:pt modelId="{0F13E5CC-447E-42F0-A4F4-AFCAADE39402}" type="pres">
      <dgm:prSet presAssocID="{D6AA6148-DA68-4E81-998C-38DCA209AF22}" presName="composite1" presStyleCnt="0"/>
      <dgm:spPr/>
    </dgm:pt>
    <dgm:pt modelId="{30143B1B-C90F-414B-BE16-00A2F46DEBA7}" type="pres">
      <dgm:prSet presAssocID="{D6AA6148-DA68-4E81-998C-38DCA209AF22}" presName="dummyNode1" presStyleLbl="node1" presStyleIdx="1" presStyleCnt="3"/>
      <dgm:spPr/>
    </dgm:pt>
    <dgm:pt modelId="{FD4F8EF7-AFCF-4892-952A-FC3358D5C404}" type="pres">
      <dgm:prSet presAssocID="{D6AA6148-DA68-4E81-998C-38DCA209AF22}" presName="childNode1" presStyleLbl="bgAcc1" presStyleIdx="2" presStyleCnt="3" custScaleX="107062" custScaleY="1517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A2B6D0-3F7F-4CC0-96CF-A25F3F704D0A}" type="pres">
      <dgm:prSet presAssocID="{D6AA6148-DA68-4E81-998C-38DCA209AF22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FA6746-9C6F-459F-823C-A397BBA51B15}" type="pres">
      <dgm:prSet presAssocID="{D6AA6148-DA68-4E81-998C-38DCA209AF22}" presName="parentNode1" presStyleLbl="node1" presStyleIdx="2" presStyleCnt="3" custScaleY="99934" custLinFactNeighborX="-15990" custLinFactNeighborY="3662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F80A20-9142-4659-9372-AA0B4C536370}" type="pres">
      <dgm:prSet presAssocID="{D6AA6148-DA68-4E81-998C-38DCA209AF22}" presName="connSite1" presStyleCnt="0"/>
      <dgm:spPr/>
    </dgm:pt>
  </dgm:ptLst>
  <dgm:cxnLst>
    <dgm:cxn modelId="{6C925EBA-C166-49F4-BC06-4B81ABADFC4F}" type="presOf" srcId="{33ADC1E8-44C7-4B21-AC06-4D5700D892CA}" destId="{32A2B6D0-3F7F-4CC0-96CF-A25F3F704D0A}" srcOrd="1" destOrd="1" presId="urn:microsoft.com/office/officeart/2005/8/layout/hProcess4"/>
    <dgm:cxn modelId="{CD7C4F9C-C7A5-48F7-8191-48C948CC6B87}" type="presOf" srcId="{D6AA6148-DA68-4E81-998C-38DCA209AF22}" destId="{F4FA6746-9C6F-459F-823C-A397BBA51B15}" srcOrd="0" destOrd="0" presId="urn:microsoft.com/office/officeart/2005/8/layout/hProcess4"/>
    <dgm:cxn modelId="{61F1778D-F221-44DC-A5DA-D3DA41B42D52}" srcId="{549828F6-1464-4241-ABDF-48E97D127265}" destId="{C3DAE1F5-7414-45EC-9A09-BF4DFCA2BFB9}" srcOrd="0" destOrd="0" parTransId="{A8999DD4-17E7-4C9A-BD32-5DFCF42E7A93}" sibTransId="{5A571ECC-4E4E-4741-899B-CAF098336F2F}"/>
    <dgm:cxn modelId="{6585F90F-F879-47E8-9D60-5FAA8C479FDB}" type="presOf" srcId="{6A20C65B-EE5C-473D-9D63-AAD099F2D2E8}" destId="{DC5E3CBF-8F97-4F66-B763-5E374F446897}" srcOrd="0" destOrd="0" presId="urn:microsoft.com/office/officeart/2005/8/layout/hProcess4"/>
    <dgm:cxn modelId="{641DBCDA-45D2-4177-9C5C-E2A8671EE86E}" type="presOf" srcId="{7AD28A35-66E6-42EF-9567-22F8B93941F8}" destId="{7703ACBE-2590-4C3A-8481-38FBA03362C6}" srcOrd="1" destOrd="0" presId="urn:microsoft.com/office/officeart/2005/8/layout/hProcess4"/>
    <dgm:cxn modelId="{1A2177B8-7FFA-41B7-A985-3F28DE955E68}" type="presOf" srcId="{6F05B87D-36B5-4E06-B6A9-2A3C185F3002}" destId="{BCD22ECB-A517-43BE-912D-D1243B71FA01}" srcOrd="1" destOrd="1" presId="urn:microsoft.com/office/officeart/2005/8/layout/hProcess4"/>
    <dgm:cxn modelId="{772AA148-B566-43C5-B16B-9C19377BD25A}" type="presOf" srcId="{CF836158-7202-4E76-A034-C4FD53DFFFFF}" destId="{3F063E09-7EC8-44FC-AF3F-78ABD49FC46E}" srcOrd="0" destOrd="0" presId="urn:microsoft.com/office/officeart/2005/8/layout/hProcess4"/>
    <dgm:cxn modelId="{8B6B94D7-5119-462A-906B-31D4C3E449A1}" srcId="{C76FC827-B643-4DB9-9598-92525673B3E9}" destId="{7AD28A35-66E6-42EF-9567-22F8B93941F8}" srcOrd="0" destOrd="0" parTransId="{9B94D853-DF91-40AA-A11A-FD5FCB3C95D7}" sibTransId="{A02FF234-5E4D-4E4E-B815-9380EC58E6A6}"/>
    <dgm:cxn modelId="{937D3AF6-2212-4920-9373-0A8985322419}" type="presOf" srcId="{33ADC1E8-44C7-4B21-AC06-4D5700D892CA}" destId="{FD4F8EF7-AFCF-4892-952A-FC3358D5C404}" srcOrd="0" destOrd="1" presId="urn:microsoft.com/office/officeart/2005/8/layout/hProcess4"/>
    <dgm:cxn modelId="{F11FC33E-8BB1-483C-B535-18964AAD58FB}" type="presOf" srcId="{A30E6D58-0959-478A-A7DB-8807E233970A}" destId="{32A2B6D0-3F7F-4CC0-96CF-A25F3F704D0A}" srcOrd="1" destOrd="0" presId="urn:microsoft.com/office/officeart/2005/8/layout/hProcess4"/>
    <dgm:cxn modelId="{D9A1399A-0CBD-453F-9805-7093E5BEE4CB}" type="presOf" srcId="{C3DAE1F5-7414-45EC-9A09-BF4DFCA2BFB9}" destId="{BCD22ECB-A517-43BE-912D-D1243B71FA01}" srcOrd="1" destOrd="0" presId="urn:microsoft.com/office/officeart/2005/8/layout/hProcess4"/>
    <dgm:cxn modelId="{1A6281FC-36A3-459D-BE03-98AE680F449E}" type="presOf" srcId="{6F05B87D-36B5-4E06-B6A9-2A3C185F3002}" destId="{17A7C242-D729-4C9E-A11E-4F2557053BFA}" srcOrd="0" destOrd="1" presId="urn:microsoft.com/office/officeart/2005/8/layout/hProcess4"/>
    <dgm:cxn modelId="{4D41A812-B4D2-4142-998C-8BE7BE48E4DD}" type="presOf" srcId="{D324DA24-03A7-44F2-807E-917A364DF5C0}" destId="{FD4F8EF7-AFCF-4892-952A-FC3358D5C404}" srcOrd="0" destOrd="2" presId="urn:microsoft.com/office/officeart/2005/8/layout/hProcess4"/>
    <dgm:cxn modelId="{3D649441-EC17-48C2-BB42-CE425CCE8223}" type="presOf" srcId="{549828F6-1464-4241-ABDF-48E97D127265}" destId="{5799A954-7E95-4207-B58C-5EAB0586B589}" srcOrd="0" destOrd="0" presId="urn:microsoft.com/office/officeart/2005/8/layout/hProcess4"/>
    <dgm:cxn modelId="{B75AD918-CFC4-4CF0-B75E-767CFDB3FA19}" srcId="{D6AA6148-DA68-4E81-998C-38DCA209AF22}" destId="{A30E6D58-0959-478A-A7DB-8807E233970A}" srcOrd="0" destOrd="0" parTransId="{BAECB82D-0A3E-453C-B68A-9A219072D938}" sibTransId="{19B5FC5F-162F-4CF7-AC21-EE23BA8AC4C5}"/>
    <dgm:cxn modelId="{DBE83706-93D6-4E0F-A629-646BF4C6077A}" type="presOf" srcId="{C76FC827-B643-4DB9-9598-92525673B3E9}" destId="{BB0092BA-941F-44A0-82B6-1E66581850AC}" srcOrd="0" destOrd="0" presId="urn:microsoft.com/office/officeart/2005/8/layout/hProcess4"/>
    <dgm:cxn modelId="{A544F4C2-22FE-443C-9EED-B9819C822F31}" type="presOf" srcId="{D324DA24-03A7-44F2-807E-917A364DF5C0}" destId="{32A2B6D0-3F7F-4CC0-96CF-A25F3F704D0A}" srcOrd="1" destOrd="2" presId="urn:microsoft.com/office/officeart/2005/8/layout/hProcess4"/>
    <dgm:cxn modelId="{A0CA3EF2-40D4-4269-A97D-E7E8CC11DDAE}" type="presOf" srcId="{D8DA7097-A153-4C3D-BAFD-D328605C61BB}" destId="{52AE879D-5608-4930-848C-FEE0DFE385D6}" srcOrd="0" destOrd="0" presId="urn:microsoft.com/office/officeart/2005/8/layout/hProcess4"/>
    <dgm:cxn modelId="{4205D66E-DBF2-4185-93F9-28A412FABC40}" type="presOf" srcId="{7AD28A35-66E6-42EF-9567-22F8B93941F8}" destId="{847A3E02-178D-4050-81B1-0D233B0190C2}" srcOrd="0" destOrd="0" presId="urn:microsoft.com/office/officeart/2005/8/layout/hProcess4"/>
    <dgm:cxn modelId="{51B340EA-3A77-4C4D-909E-702B4F488C6D}" srcId="{6A20C65B-EE5C-473D-9D63-AAD099F2D2E8}" destId="{C76FC827-B643-4DB9-9598-92525673B3E9}" srcOrd="1" destOrd="0" parTransId="{A0CC5C60-19F7-4436-A294-5C348745D45B}" sibTransId="{CF836158-7202-4E76-A034-C4FD53DFFFFF}"/>
    <dgm:cxn modelId="{327327D3-70F5-4C24-9CCE-875083305FFC}" srcId="{6A20C65B-EE5C-473D-9D63-AAD099F2D2E8}" destId="{549828F6-1464-4241-ABDF-48E97D127265}" srcOrd="0" destOrd="0" parTransId="{B944AA62-2E77-4692-B630-3AEE43A47E3C}" sibTransId="{D8DA7097-A153-4C3D-BAFD-D328605C61BB}"/>
    <dgm:cxn modelId="{7DBF4603-9680-40CF-9711-BF6CD003DF2B}" srcId="{D6AA6148-DA68-4E81-998C-38DCA209AF22}" destId="{D324DA24-03A7-44F2-807E-917A364DF5C0}" srcOrd="2" destOrd="0" parTransId="{100291BC-3E6C-4932-8707-C8B2EBFBD198}" sibTransId="{D571CFD9-D8FF-4794-A1E1-E320B9FDD398}"/>
    <dgm:cxn modelId="{A16FECD5-8436-4BBE-A83B-E93A38EC16B0}" type="presOf" srcId="{A30E6D58-0959-478A-A7DB-8807E233970A}" destId="{FD4F8EF7-AFCF-4892-952A-FC3358D5C404}" srcOrd="0" destOrd="0" presId="urn:microsoft.com/office/officeart/2005/8/layout/hProcess4"/>
    <dgm:cxn modelId="{CB86A10A-4937-47F0-AB0A-DBF73B2C6F7F}" type="presOf" srcId="{C3DAE1F5-7414-45EC-9A09-BF4DFCA2BFB9}" destId="{17A7C242-D729-4C9E-A11E-4F2557053BFA}" srcOrd="0" destOrd="0" presId="urn:microsoft.com/office/officeart/2005/8/layout/hProcess4"/>
    <dgm:cxn modelId="{BE197D3E-7CA0-421A-B932-3D0E81CE4EDF}" srcId="{549828F6-1464-4241-ABDF-48E97D127265}" destId="{6F05B87D-36B5-4E06-B6A9-2A3C185F3002}" srcOrd="1" destOrd="0" parTransId="{E022D616-BA59-4879-98FB-8BA9CBEA13C5}" sibTransId="{8CA5C8F0-B6D1-4B07-A085-33FAE0ED9CC7}"/>
    <dgm:cxn modelId="{30A49C1E-5B94-4798-9B56-84DD0FE59BB0}" srcId="{D6AA6148-DA68-4E81-998C-38DCA209AF22}" destId="{33ADC1E8-44C7-4B21-AC06-4D5700D892CA}" srcOrd="1" destOrd="0" parTransId="{3682A1C8-8B99-4DA4-A3B6-8D794F1A2A4C}" sibTransId="{AFEA9C2F-D106-45B0-8C83-B30199122C4A}"/>
    <dgm:cxn modelId="{7BC05910-0E0C-4735-B995-133428E5EE7C}" srcId="{6A20C65B-EE5C-473D-9D63-AAD099F2D2E8}" destId="{D6AA6148-DA68-4E81-998C-38DCA209AF22}" srcOrd="2" destOrd="0" parTransId="{BAB5EF2C-4ECC-4EC0-B3E5-7DB74EB5F7D2}" sibTransId="{296F1C2D-9F80-400A-8709-B06702658CA3}"/>
    <dgm:cxn modelId="{AFC65299-BF63-4FD7-A095-1028D0A6A478}" type="presParOf" srcId="{DC5E3CBF-8F97-4F66-B763-5E374F446897}" destId="{B5DB535A-8C2E-435C-A3F3-3DDCA1D39567}" srcOrd="0" destOrd="0" presId="urn:microsoft.com/office/officeart/2005/8/layout/hProcess4"/>
    <dgm:cxn modelId="{C0EF5A57-251B-4D7C-A54D-23064D2D0AB0}" type="presParOf" srcId="{DC5E3CBF-8F97-4F66-B763-5E374F446897}" destId="{2155A3E2-8165-4662-938E-D6708A7CE9DA}" srcOrd="1" destOrd="0" presId="urn:microsoft.com/office/officeart/2005/8/layout/hProcess4"/>
    <dgm:cxn modelId="{1723C9A6-7E10-4AC2-968E-3CAD4A9D435F}" type="presParOf" srcId="{DC5E3CBF-8F97-4F66-B763-5E374F446897}" destId="{F5F7FB81-500B-45FB-9469-18CA67964DE7}" srcOrd="2" destOrd="0" presId="urn:microsoft.com/office/officeart/2005/8/layout/hProcess4"/>
    <dgm:cxn modelId="{D875672B-A21E-411E-903B-919D81DB6CC8}" type="presParOf" srcId="{F5F7FB81-500B-45FB-9469-18CA67964DE7}" destId="{1F15077A-FCD0-427D-BB8F-29F3A919C4EC}" srcOrd="0" destOrd="0" presId="urn:microsoft.com/office/officeart/2005/8/layout/hProcess4"/>
    <dgm:cxn modelId="{732A0650-A926-469D-B785-F79A9CE94D5D}" type="presParOf" srcId="{1F15077A-FCD0-427D-BB8F-29F3A919C4EC}" destId="{86AE112A-F773-42C6-8C98-1FB7F1739161}" srcOrd="0" destOrd="0" presId="urn:microsoft.com/office/officeart/2005/8/layout/hProcess4"/>
    <dgm:cxn modelId="{7BF3A897-58D0-4CDA-B393-EDA868742956}" type="presParOf" srcId="{1F15077A-FCD0-427D-BB8F-29F3A919C4EC}" destId="{17A7C242-D729-4C9E-A11E-4F2557053BFA}" srcOrd="1" destOrd="0" presId="urn:microsoft.com/office/officeart/2005/8/layout/hProcess4"/>
    <dgm:cxn modelId="{56DA857F-DFEF-424D-81B1-283C4E740F5C}" type="presParOf" srcId="{1F15077A-FCD0-427D-BB8F-29F3A919C4EC}" destId="{BCD22ECB-A517-43BE-912D-D1243B71FA01}" srcOrd="2" destOrd="0" presId="urn:microsoft.com/office/officeart/2005/8/layout/hProcess4"/>
    <dgm:cxn modelId="{3BD0B73A-DF49-4F08-9DCE-400CB8DF170B}" type="presParOf" srcId="{1F15077A-FCD0-427D-BB8F-29F3A919C4EC}" destId="{5799A954-7E95-4207-B58C-5EAB0586B589}" srcOrd="3" destOrd="0" presId="urn:microsoft.com/office/officeart/2005/8/layout/hProcess4"/>
    <dgm:cxn modelId="{B8D7C1CD-82BE-47D3-84B6-D4C2E6A2EAAA}" type="presParOf" srcId="{1F15077A-FCD0-427D-BB8F-29F3A919C4EC}" destId="{919167BA-8785-4273-8E52-D18F9B49F3DB}" srcOrd="4" destOrd="0" presId="urn:microsoft.com/office/officeart/2005/8/layout/hProcess4"/>
    <dgm:cxn modelId="{C9CB3EBF-658D-42B0-A6FF-94D8E8CF5F3E}" type="presParOf" srcId="{F5F7FB81-500B-45FB-9469-18CA67964DE7}" destId="{52AE879D-5608-4930-848C-FEE0DFE385D6}" srcOrd="1" destOrd="0" presId="urn:microsoft.com/office/officeart/2005/8/layout/hProcess4"/>
    <dgm:cxn modelId="{4216FE23-CECC-458C-B912-5F55BEEC07CB}" type="presParOf" srcId="{F5F7FB81-500B-45FB-9469-18CA67964DE7}" destId="{8FE22D35-29A5-4606-AB72-AFD9FD2FEF54}" srcOrd="2" destOrd="0" presId="urn:microsoft.com/office/officeart/2005/8/layout/hProcess4"/>
    <dgm:cxn modelId="{209C396F-F58A-4AB9-9787-5E372B2A49A6}" type="presParOf" srcId="{8FE22D35-29A5-4606-AB72-AFD9FD2FEF54}" destId="{2AF6D040-C9E2-435F-A7BB-056697B8EE17}" srcOrd="0" destOrd="0" presId="urn:microsoft.com/office/officeart/2005/8/layout/hProcess4"/>
    <dgm:cxn modelId="{C89E228F-1E0E-48EC-AC5D-0B10246B86DB}" type="presParOf" srcId="{8FE22D35-29A5-4606-AB72-AFD9FD2FEF54}" destId="{847A3E02-178D-4050-81B1-0D233B0190C2}" srcOrd="1" destOrd="0" presId="urn:microsoft.com/office/officeart/2005/8/layout/hProcess4"/>
    <dgm:cxn modelId="{0272031B-22A3-4F91-A10D-AB596165E1CD}" type="presParOf" srcId="{8FE22D35-29A5-4606-AB72-AFD9FD2FEF54}" destId="{7703ACBE-2590-4C3A-8481-38FBA03362C6}" srcOrd="2" destOrd="0" presId="urn:microsoft.com/office/officeart/2005/8/layout/hProcess4"/>
    <dgm:cxn modelId="{4BD90F55-8522-4776-A540-8E1CFB4FC84F}" type="presParOf" srcId="{8FE22D35-29A5-4606-AB72-AFD9FD2FEF54}" destId="{BB0092BA-941F-44A0-82B6-1E66581850AC}" srcOrd="3" destOrd="0" presId="urn:microsoft.com/office/officeart/2005/8/layout/hProcess4"/>
    <dgm:cxn modelId="{FD9C079B-096A-41D5-98B2-929AC2C94BEF}" type="presParOf" srcId="{8FE22D35-29A5-4606-AB72-AFD9FD2FEF54}" destId="{26A6769D-4119-4CEF-A349-8D3741B2B6B3}" srcOrd="4" destOrd="0" presId="urn:microsoft.com/office/officeart/2005/8/layout/hProcess4"/>
    <dgm:cxn modelId="{27BC52B5-D0B4-43F4-A00F-799E238CACB7}" type="presParOf" srcId="{F5F7FB81-500B-45FB-9469-18CA67964DE7}" destId="{3F063E09-7EC8-44FC-AF3F-78ABD49FC46E}" srcOrd="3" destOrd="0" presId="urn:microsoft.com/office/officeart/2005/8/layout/hProcess4"/>
    <dgm:cxn modelId="{D6146B96-31DC-4BE3-85DF-6BEEAE11EEB7}" type="presParOf" srcId="{F5F7FB81-500B-45FB-9469-18CA67964DE7}" destId="{0F13E5CC-447E-42F0-A4F4-AFCAADE39402}" srcOrd="4" destOrd="0" presId="urn:microsoft.com/office/officeart/2005/8/layout/hProcess4"/>
    <dgm:cxn modelId="{01EC6B04-55BA-4369-9ED7-688710AD1ABA}" type="presParOf" srcId="{0F13E5CC-447E-42F0-A4F4-AFCAADE39402}" destId="{30143B1B-C90F-414B-BE16-00A2F46DEBA7}" srcOrd="0" destOrd="0" presId="urn:microsoft.com/office/officeart/2005/8/layout/hProcess4"/>
    <dgm:cxn modelId="{12257212-F7C5-4300-A98F-FAD3ECB40C47}" type="presParOf" srcId="{0F13E5CC-447E-42F0-A4F4-AFCAADE39402}" destId="{FD4F8EF7-AFCF-4892-952A-FC3358D5C404}" srcOrd="1" destOrd="0" presId="urn:microsoft.com/office/officeart/2005/8/layout/hProcess4"/>
    <dgm:cxn modelId="{E2B04D24-5533-4F1A-A968-83928E15D06F}" type="presParOf" srcId="{0F13E5CC-447E-42F0-A4F4-AFCAADE39402}" destId="{32A2B6D0-3F7F-4CC0-96CF-A25F3F704D0A}" srcOrd="2" destOrd="0" presId="urn:microsoft.com/office/officeart/2005/8/layout/hProcess4"/>
    <dgm:cxn modelId="{1EB047D9-3380-4F64-8FA7-B85B26444449}" type="presParOf" srcId="{0F13E5CC-447E-42F0-A4F4-AFCAADE39402}" destId="{F4FA6746-9C6F-459F-823C-A397BBA51B15}" srcOrd="3" destOrd="0" presId="urn:microsoft.com/office/officeart/2005/8/layout/hProcess4"/>
    <dgm:cxn modelId="{A55E8338-8D41-4198-95FE-B704A5C12A6A}" type="presParOf" srcId="{0F13E5CC-447E-42F0-A4F4-AFCAADE39402}" destId="{51F80A20-9142-4659-9372-AA0B4C536370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C24D70D-A84E-4171-A6CF-5EFD599DB3C5}" type="doc">
      <dgm:prSet loTypeId="urn:microsoft.com/office/officeart/2005/8/layout/hierarchy3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E0D2296-ADA9-4595-9557-E7A550888D88}">
      <dgm:prSet phldrT="[Текст]" custT="1"/>
      <dgm:spPr>
        <a:solidFill>
          <a:srgbClr val="D0E1FF"/>
        </a:solidFill>
        <a:ln>
          <a:solidFill>
            <a:schemeClr val="bg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4000" b="1" dirty="0" smtClean="0">
              <a:solidFill>
                <a:srgbClr val="820000"/>
              </a:solidFill>
              <a:latin typeface="Montserrat Bold"/>
            </a:rPr>
            <a:t>СВОР</a:t>
          </a:r>
          <a:r>
            <a:rPr lang="ru-RU" sz="4000" b="1" dirty="0" smtClean="0">
              <a:solidFill>
                <a:srgbClr val="023A60"/>
              </a:solidFill>
              <a:latin typeface="Montserrat Bold"/>
            </a:rPr>
            <a:t> НЕ СОДЕРЖИТ обоснование внесения изменений</a:t>
          </a:r>
          <a:endParaRPr lang="ru-RU" sz="4000" b="1" dirty="0">
            <a:solidFill>
              <a:srgbClr val="023A60"/>
            </a:solidFill>
            <a:latin typeface="Montserrat Bold"/>
          </a:endParaRPr>
        </a:p>
      </dgm:t>
    </dgm:pt>
    <dgm:pt modelId="{ECB78362-2490-4C91-9FDF-C3F375FA7C90}" type="parTrans" cxnId="{A013B716-2BF2-4B3F-80C0-316135228EED}">
      <dgm:prSet/>
      <dgm:spPr/>
      <dgm:t>
        <a:bodyPr/>
        <a:lstStyle/>
        <a:p>
          <a:endParaRPr lang="ru-RU"/>
        </a:p>
      </dgm:t>
    </dgm:pt>
    <dgm:pt modelId="{EE7B8ED0-867B-46A5-A4CA-2B2F0BC4040A}" type="sibTrans" cxnId="{A013B716-2BF2-4B3F-80C0-316135228EED}">
      <dgm:prSet/>
      <dgm:spPr/>
      <dgm:t>
        <a:bodyPr/>
        <a:lstStyle/>
        <a:p>
          <a:endParaRPr lang="ru-RU"/>
        </a:p>
      </dgm:t>
    </dgm:pt>
    <dgm:pt modelId="{F7CC87F0-C79B-4197-941F-9A6E6C39E163}">
      <dgm:prSet phldrT="[Текст]" custT="1"/>
      <dgm:spPr>
        <a:solidFill>
          <a:srgbClr val="BCC4FF">
            <a:alpha val="9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3800" dirty="0" smtClean="0">
              <a:solidFill>
                <a:srgbClr val="023A60"/>
              </a:solidFill>
              <a:latin typeface="Montserrat Bold"/>
            </a:rPr>
            <a:t>Отсутствует ссылка на пункт задания на корректировку проектной документации, в котором указано требование о внесении изменений в ПД</a:t>
          </a:r>
          <a:endParaRPr lang="ru-RU" sz="3800" dirty="0">
            <a:solidFill>
              <a:srgbClr val="023A60"/>
            </a:solidFill>
            <a:latin typeface="Montserrat Bold"/>
          </a:endParaRPr>
        </a:p>
      </dgm:t>
    </dgm:pt>
    <dgm:pt modelId="{3FCAFE04-4419-457D-8CA0-5FF679F826A5}" type="parTrans" cxnId="{B48964E5-A850-49C7-A385-D32EE6BCCF5E}">
      <dgm:prSet/>
      <dgm:spPr>
        <a:solidFill>
          <a:srgbClr val="066A9C"/>
        </a:solidFill>
        <a:ln w="28575">
          <a:solidFill>
            <a:srgbClr val="00B0F0"/>
          </a:solidFill>
          <a:prstDash val="lgDashDot"/>
        </a:ln>
      </dgm:spPr>
      <dgm:t>
        <a:bodyPr/>
        <a:lstStyle/>
        <a:p>
          <a:endParaRPr lang="ru-RU">
            <a:solidFill>
              <a:srgbClr val="00B0F0"/>
            </a:solidFill>
          </a:endParaRPr>
        </a:p>
      </dgm:t>
    </dgm:pt>
    <dgm:pt modelId="{8DDB23C3-2C47-42BD-9392-41B3F9D2A8DA}" type="sibTrans" cxnId="{B48964E5-A850-49C7-A385-D32EE6BCCF5E}">
      <dgm:prSet/>
      <dgm:spPr/>
      <dgm:t>
        <a:bodyPr/>
        <a:lstStyle/>
        <a:p>
          <a:endParaRPr lang="ru-RU"/>
        </a:p>
      </dgm:t>
    </dgm:pt>
    <dgm:pt modelId="{247C9401-98FF-4FE0-8314-5045670C637C}">
      <dgm:prSet phldrT="[Текст]" custT="1"/>
      <dgm:spPr>
        <a:solidFill>
          <a:srgbClr val="C3E7CE">
            <a:alpha val="9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3800" dirty="0" smtClean="0">
              <a:solidFill>
                <a:srgbClr val="023A60"/>
              </a:solidFill>
              <a:latin typeface="Montserrat Bold"/>
            </a:rPr>
            <a:t>Отсутствует ссылка на пункт справки ГИПа, в котором содержится информация об изменении</a:t>
          </a:r>
          <a:endParaRPr lang="ru-RU" sz="3800" dirty="0">
            <a:solidFill>
              <a:srgbClr val="023A60"/>
            </a:solidFill>
            <a:latin typeface="Montserrat Bold"/>
          </a:endParaRPr>
        </a:p>
      </dgm:t>
    </dgm:pt>
    <dgm:pt modelId="{B775487B-493D-459F-A106-D49111A16164}" type="parTrans" cxnId="{40791D4B-7295-4D4F-A01F-4F92E2127774}">
      <dgm:prSet/>
      <dgm:spPr>
        <a:ln w="28575">
          <a:solidFill>
            <a:srgbClr val="00B0F0"/>
          </a:solidFill>
          <a:prstDash val="dash"/>
        </a:ln>
      </dgm:spPr>
      <dgm:t>
        <a:bodyPr/>
        <a:lstStyle/>
        <a:p>
          <a:endParaRPr lang="ru-RU">
            <a:solidFill>
              <a:srgbClr val="00B0F0"/>
            </a:solidFill>
          </a:endParaRPr>
        </a:p>
      </dgm:t>
    </dgm:pt>
    <dgm:pt modelId="{DD1FDF1E-0369-477B-885E-214FF73F97B7}" type="sibTrans" cxnId="{40791D4B-7295-4D4F-A01F-4F92E2127774}">
      <dgm:prSet/>
      <dgm:spPr/>
      <dgm:t>
        <a:bodyPr/>
        <a:lstStyle/>
        <a:p>
          <a:endParaRPr lang="ru-RU"/>
        </a:p>
      </dgm:t>
    </dgm:pt>
    <dgm:pt modelId="{78062255-445C-41EA-89E5-B04FBC699C7F}">
      <dgm:prSet phldrT="[Текст]" custT="1"/>
      <dgm:spPr>
        <a:solidFill>
          <a:srgbClr val="D0E1FF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3600" b="1" dirty="0" smtClean="0">
              <a:solidFill>
                <a:srgbClr val="820000"/>
              </a:solidFill>
              <a:latin typeface="Montserrat Bold"/>
            </a:rPr>
            <a:t>СВОР </a:t>
          </a:r>
          <a:r>
            <a:rPr lang="ru-RU" sz="3600" b="1" dirty="0" smtClean="0">
              <a:solidFill>
                <a:srgbClr val="023A60"/>
              </a:solidFill>
              <a:latin typeface="Montserrat Bold"/>
            </a:rPr>
            <a:t>содержит обоснование внесение изменений, которые не входят в предмет проверки по п. 45.12 ПП РФ 145</a:t>
          </a:r>
          <a:endParaRPr lang="ru-RU" sz="3600" b="1" dirty="0">
            <a:solidFill>
              <a:srgbClr val="023A60"/>
            </a:solidFill>
            <a:latin typeface="Montserrat Bold"/>
          </a:endParaRPr>
        </a:p>
      </dgm:t>
    </dgm:pt>
    <dgm:pt modelId="{86E98941-A52D-4ADD-A0D1-5B94910613FE}" type="parTrans" cxnId="{F065402A-BAF2-4548-AB27-A0C968040DC6}">
      <dgm:prSet/>
      <dgm:spPr/>
      <dgm:t>
        <a:bodyPr/>
        <a:lstStyle/>
        <a:p>
          <a:endParaRPr lang="ru-RU"/>
        </a:p>
      </dgm:t>
    </dgm:pt>
    <dgm:pt modelId="{02BF4792-F23C-4F8F-875B-C8205C46C52C}" type="sibTrans" cxnId="{F065402A-BAF2-4548-AB27-A0C968040DC6}">
      <dgm:prSet/>
      <dgm:spPr/>
      <dgm:t>
        <a:bodyPr/>
        <a:lstStyle/>
        <a:p>
          <a:endParaRPr lang="ru-RU"/>
        </a:p>
      </dgm:t>
    </dgm:pt>
    <dgm:pt modelId="{732ADF93-7CD6-43F4-AE88-E9F5C3795031}">
      <dgm:prSet phldrT="[Текст]" custT="1"/>
      <dgm:spPr>
        <a:solidFill>
          <a:srgbClr val="CFD6FF">
            <a:alpha val="9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3800" dirty="0" smtClean="0">
              <a:solidFill>
                <a:srgbClr val="023A60"/>
              </a:solidFill>
              <a:latin typeface="Montserrat Bold"/>
            </a:rPr>
            <a:t>Изменения касаются замены материальных ресурсов и оборудования без изменений технических характеристик</a:t>
          </a:r>
          <a:endParaRPr lang="ru-RU" sz="3800" dirty="0">
            <a:solidFill>
              <a:srgbClr val="023A60"/>
            </a:solidFill>
            <a:latin typeface="Montserrat Bold"/>
          </a:endParaRPr>
        </a:p>
      </dgm:t>
    </dgm:pt>
    <dgm:pt modelId="{9B0E8FDC-DCB5-4DE1-8030-047CB4032A11}" type="parTrans" cxnId="{654A1B1C-2470-4BB2-8032-C853F2EB22CB}">
      <dgm:prSet/>
      <dgm:spPr>
        <a:ln w="28575">
          <a:solidFill>
            <a:srgbClr val="00B0F0"/>
          </a:solidFill>
          <a:prstDash val="dash"/>
        </a:ln>
      </dgm:spPr>
      <dgm:t>
        <a:bodyPr/>
        <a:lstStyle/>
        <a:p>
          <a:endParaRPr lang="ru-RU"/>
        </a:p>
      </dgm:t>
    </dgm:pt>
    <dgm:pt modelId="{A467FB8C-8FF6-482D-AAFD-1DAD58C7580B}" type="sibTrans" cxnId="{654A1B1C-2470-4BB2-8032-C853F2EB22CB}">
      <dgm:prSet/>
      <dgm:spPr/>
      <dgm:t>
        <a:bodyPr/>
        <a:lstStyle/>
        <a:p>
          <a:endParaRPr lang="ru-RU"/>
        </a:p>
      </dgm:t>
    </dgm:pt>
    <dgm:pt modelId="{4190976E-8811-4D8B-ACDF-73E6A8643DAD}">
      <dgm:prSet phldrT="[Текст]" custT="1"/>
      <dgm:spPr>
        <a:solidFill>
          <a:srgbClr val="C3E7CE">
            <a:alpha val="9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3800" dirty="0" smtClean="0">
              <a:solidFill>
                <a:srgbClr val="023A60"/>
              </a:solidFill>
              <a:latin typeface="Montserrat Bold"/>
            </a:rPr>
            <a:t>Изменения касаются исправления ошибок в сметной документации</a:t>
          </a:r>
          <a:endParaRPr lang="ru-RU" sz="3800" dirty="0">
            <a:solidFill>
              <a:srgbClr val="023A60"/>
            </a:solidFill>
            <a:latin typeface="Montserrat Bold"/>
          </a:endParaRPr>
        </a:p>
      </dgm:t>
    </dgm:pt>
    <dgm:pt modelId="{367356D7-0402-4492-90AF-2E69CA16A796}" type="parTrans" cxnId="{2DDDA2FF-8D88-437A-BB1A-9D6E2F889B28}">
      <dgm:prSet/>
      <dgm:spPr>
        <a:ln w="28575">
          <a:solidFill>
            <a:srgbClr val="00B0F0"/>
          </a:solidFill>
          <a:prstDash val="dash"/>
        </a:ln>
      </dgm:spPr>
      <dgm:t>
        <a:bodyPr/>
        <a:lstStyle/>
        <a:p>
          <a:endParaRPr lang="ru-RU"/>
        </a:p>
      </dgm:t>
    </dgm:pt>
    <dgm:pt modelId="{4B0556F7-0347-4EA2-B4E1-2A81C29BF57E}" type="sibTrans" cxnId="{2DDDA2FF-8D88-437A-BB1A-9D6E2F889B28}">
      <dgm:prSet/>
      <dgm:spPr/>
      <dgm:t>
        <a:bodyPr/>
        <a:lstStyle/>
        <a:p>
          <a:endParaRPr lang="ru-RU"/>
        </a:p>
      </dgm:t>
    </dgm:pt>
    <dgm:pt modelId="{CB5F6732-05F1-49C5-9AF1-7E6E5F08D432}" type="pres">
      <dgm:prSet presAssocID="{6C24D70D-A84E-4171-A6CF-5EFD599DB3C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CE6DDB9-85DF-4DBB-AABF-94EB8508FEE7}" type="pres">
      <dgm:prSet presAssocID="{FE0D2296-ADA9-4595-9557-E7A550888D88}" presName="root" presStyleCnt="0"/>
      <dgm:spPr/>
      <dgm:t>
        <a:bodyPr/>
        <a:lstStyle/>
        <a:p>
          <a:endParaRPr lang="ru-RU"/>
        </a:p>
      </dgm:t>
    </dgm:pt>
    <dgm:pt modelId="{2FA4A643-B472-47A3-870B-6247B1A8678D}" type="pres">
      <dgm:prSet presAssocID="{FE0D2296-ADA9-4595-9557-E7A550888D88}" presName="rootComposite" presStyleCnt="0"/>
      <dgm:spPr/>
      <dgm:t>
        <a:bodyPr/>
        <a:lstStyle/>
        <a:p>
          <a:endParaRPr lang="ru-RU"/>
        </a:p>
      </dgm:t>
    </dgm:pt>
    <dgm:pt modelId="{E85A928E-3124-4566-9ED0-A042332FE986}" type="pres">
      <dgm:prSet presAssocID="{FE0D2296-ADA9-4595-9557-E7A550888D88}" presName="rootText" presStyleLbl="node1" presStyleIdx="0" presStyleCnt="2" custScaleY="83041" custLinFactNeighborX="-13950" custLinFactNeighborY="1331"/>
      <dgm:spPr/>
      <dgm:t>
        <a:bodyPr/>
        <a:lstStyle/>
        <a:p>
          <a:endParaRPr lang="ru-RU"/>
        </a:p>
      </dgm:t>
    </dgm:pt>
    <dgm:pt modelId="{86B3D249-ED86-4757-8F9E-D8F8F6FB6D05}" type="pres">
      <dgm:prSet presAssocID="{FE0D2296-ADA9-4595-9557-E7A550888D88}" presName="rootConnector" presStyleLbl="node1" presStyleIdx="0" presStyleCnt="2"/>
      <dgm:spPr/>
      <dgm:t>
        <a:bodyPr/>
        <a:lstStyle/>
        <a:p>
          <a:endParaRPr lang="ru-RU"/>
        </a:p>
      </dgm:t>
    </dgm:pt>
    <dgm:pt modelId="{D85CE87B-D6DD-4EDA-BAEE-68E3980E6B71}" type="pres">
      <dgm:prSet presAssocID="{FE0D2296-ADA9-4595-9557-E7A550888D88}" presName="childShape" presStyleCnt="0"/>
      <dgm:spPr/>
      <dgm:t>
        <a:bodyPr/>
        <a:lstStyle/>
        <a:p>
          <a:endParaRPr lang="ru-RU"/>
        </a:p>
      </dgm:t>
    </dgm:pt>
    <dgm:pt modelId="{2AA5A7E5-7450-4C06-8075-300A0518C833}" type="pres">
      <dgm:prSet presAssocID="{3FCAFE04-4419-457D-8CA0-5FF679F826A5}" presName="Name13" presStyleLbl="parChTrans1D2" presStyleIdx="0" presStyleCnt="4"/>
      <dgm:spPr/>
      <dgm:t>
        <a:bodyPr/>
        <a:lstStyle/>
        <a:p>
          <a:endParaRPr lang="ru-RU"/>
        </a:p>
      </dgm:t>
    </dgm:pt>
    <dgm:pt modelId="{17E4BD87-C672-4B3F-A5F7-7409A3979918}" type="pres">
      <dgm:prSet presAssocID="{F7CC87F0-C79B-4197-941F-9A6E6C39E163}" presName="childText" presStyleLbl="bgAcc1" presStyleIdx="0" presStyleCnt="4" custScaleX="133543" custLinFactNeighborX="-8438" custLinFactNeighborY="-93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C2259F-3FF2-499D-9F31-6FE9931E655B}" type="pres">
      <dgm:prSet presAssocID="{B775487B-493D-459F-A106-D49111A16164}" presName="Name13" presStyleLbl="parChTrans1D2" presStyleIdx="1" presStyleCnt="4"/>
      <dgm:spPr/>
      <dgm:t>
        <a:bodyPr/>
        <a:lstStyle/>
        <a:p>
          <a:endParaRPr lang="ru-RU"/>
        </a:p>
      </dgm:t>
    </dgm:pt>
    <dgm:pt modelId="{DB45A95C-D139-4BB4-8906-CCBCFB62342A}" type="pres">
      <dgm:prSet presAssocID="{247C9401-98FF-4FE0-8314-5045670C637C}" presName="childText" presStyleLbl="bgAcc1" presStyleIdx="1" presStyleCnt="4" custScaleX="133530" custLinFactNeighborX="-8219" custLinFactNeighborY="-223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25B6E5-291B-4FCE-A79A-96F966132EDE}" type="pres">
      <dgm:prSet presAssocID="{78062255-445C-41EA-89E5-B04FBC699C7F}" presName="root" presStyleCnt="0"/>
      <dgm:spPr/>
      <dgm:t>
        <a:bodyPr/>
        <a:lstStyle/>
        <a:p>
          <a:endParaRPr lang="ru-RU"/>
        </a:p>
      </dgm:t>
    </dgm:pt>
    <dgm:pt modelId="{84506AA4-79B5-4CFC-90E4-D37FF8206800}" type="pres">
      <dgm:prSet presAssocID="{78062255-445C-41EA-89E5-B04FBC699C7F}" presName="rootComposite" presStyleCnt="0"/>
      <dgm:spPr/>
      <dgm:t>
        <a:bodyPr/>
        <a:lstStyle/>
        <a:p>
          <a:endParaRPr lang="ru-RU"/>
        </a:p>
      </dgm:t>
    </dgm:pt>
    <dgm:pt modelId="{3D9140DA-940D-43D4-B90C-6B292173F2CB}" type="pres">
      <dgm:prSet presAssocID="{78062255-445C-41EA-89E5-B04FBC699C7F}" presName="rootText" presStyleLbl="node1" presStyleIdx="1" presStyleCnt="2" custScaleX="119637" custScaleY="81204" custLinFactNeighborX="20596" custLinFactNeighborY="-205"/>
      <dgm:spPr/>
      <dgm:t>
        <a:bodyPr/>
        <a:lstStyle/>
        <a:p>
          <a:endParaRPr lang="ru-RU"/>
        </a:p>
      </dgm:t>
    </dgm:pt>
    <dgm:pt modelId="{2FF06B12-4C89-425D-B39D-C4433493C41A}" type="pres">
      <dgm:prSet presAssocID="{78062255-445C-41EA-89E5-B04FBC699C7F}" presName="rootConnector" presStyleLbl="node1" presStyleIdx="1" presStyleCnt="2"/>
      <dgm:spPr/>
      <dgm:t>
        <a:bodyPr/>
        <a:lstStyle/>
        <a:p>
          <a:endParaRPr lang="ru-RU"/>
        </a:p>
      </dgm:t>
    </dgm:pt>
    <dgm:pt modelId="{1E62BDBC-AC57-40C0-BCFC-7D40FA6521F5}" type="pres">
      <dgm:prSet presAssocID="{78062255-445C-41EA-89E5-B04FBC699C7F}" presName="childShape" presStyleCnt="0"/>
      <dgm:spPr/>
      <dgm:t>
        <a:bodyPr/>
        <a:lstStyle/>
        <a:p>
          <a:endParaRPr lang="ru-RU"/>
        </a:p>
      </dgm:t>
    </dgm:pt>
    <dgm:pt modelId="{8C029593-45B0-4FB6-AD5F-1FDFB840ACC7}" type="pres">
      <dgm:prSet presAssocID="{9B0E8FDC-DCB5-4DE1-8030-047CB4032A11}" presName="Name13" presStyleLbl="parChTrans1D2" presStyleIdx="2" presStyleCnt="4"/>
      <dgm:spPr/>
      <dgm:t>
        <a:bodyPr/>
        <a:lstStyle/>
        <a:p>
          <a:endParaRPr lang="ru-RU"/>
        </a:p>
      </dgm:t>
    </dgm:pt>
    <dgm:pt modelId="{FF09CC5B-58DD-4EBB-B51E-691A6638377A}" type="pres">
      <dgm:prSet presAssocID="{732ADF93-7CD6-43F4-AE88-E9F5C3795031}" presName="childText" presStyleLbl="bgAcc1" presStyleIdx="2" presStyleCnt="4" custScaleX="133530" custLinFactNeighborX="28359" custLinFactNeighborY="-103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7A9A3B-805B-43BA-A923-89F25252524A}" type="pres">
      <dgm:prSet presAssocID="{367356D7-0402-4492-90AF-2E69CA16A796}" presName="Name13" presStyleLbl="parChTrans1D2" presStyleIdx="3" presStyleCnt="4"/>
      <dgm:spPr/>
      <dgm:t>
        <a:bodyPr/>
        <a:lstStyle/>
        <a:p>
          <a:endParaRPr lang="ru-RU"/>
        </a:p>
      </dgm:t>
    </dgm:pt>
    <dgm:pt modelId="{A06C070A-E772-4BB2-9BB8-0E0AF36EF2EB}" type="pres">
      <dgm:prSet presAssocID="{4190976E-8811-4D8B-ACDF-73E6A8643DAD}" presName="childText" presStyleLbl="bgAcc1" presStyleIdx="3" presStyleCnt="4" custScaleX="133530" custLinFactNeighborX="30565" custLinFactNeighborY="-229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791D4B-7295-4D4F-A01F-4F92E2127774}" srcId="{FE0D2296-ADA9-4595-9557-E7A550888D88}" destId="{247C9401-98FF-4FE0-8314-5045670C637C}" srcOrd="1" destOrd="0" parTransId="{B775487B-493D-459F-A106-D49111A16164}" sibTransId="{DD1FDF1E-0369-477B-885E-214FF73F97B7}"/>
    <dgm:cxn modelId="{E55C9583-EB67-4958-A972-ACA2228E9176}" type="presOf" srcId="{3FCAFE04-4419-457D-8CA0-5FF679F826A5}" destId="{2AA5A7E5-7450-4C06-8075-300A0518C833}" srcOrd="0" destOrd="0" presId="urn:microsoft.com/office/officeart/2005/8/layout/hierarchy3"/>
    <dgm:cxn modelId="{BF79930D-D4A2-40EC-8ECE-520D889C982E}" type="presOf" srcId="{78062255-445C-41EA-89E5-B04FBC699C7F}" destId="{3D9140DA-940D-43D4-B90C-6B292173F2CB}" srcOrd="0" destOrd="0" presId="urn:microsoft.com/office/officeart/2005/8/layout/hierarchy3"/>
    <dgm:cxn modelId="{654A1B1C-2470-4BB2-8032-C853F2EB22CB}" srcId="{78062255-445C-41EA-89E5-B04FBC699C7F}" destId="{732ADF93-7CD6-43F4-AE88-E9F5C3795031}" srcOrd="0" destOrd="0" parTransId="{9B0E8FDC-DCB5-4DE1-8030-047CB4032A11}" sibTransId="{A467FB8C-8FF6-482D-AAFD-1DAD58C7580B}"/>
    <dgm:cxn modelId="{DDD751C3-F078-4766-92E8-0761013C27C0}" type="presOf" srcId="{732ADF93-7CD6-43F4-AE88-E9F5C3795031}" destId="{FF09CC5B-58DD-4EBB-B51E-691A6638377A}" srcOrd="0" destOrd="0" presId="urn:microsoft.com/office/officeart/2005/8/layout/hierarchy3"/>
    <dgm:cxn modelId="{2E888B8A-EA19-49F0-BDBF-E509A1A4861F}" type="presOf" srcId="{247C9401-98FF-4FE0-8314-5045670C637C}" destId="{DB45A95C-D139-4BB4-8906-CCBCFB62342A}" srcOrd="0" destOrd="0" presId="urn:microsoft.com/office/officeart/2005/8/layout/hierarchy3"/>
    <dgm:cxn modelId="{0023E0A6-A187-4C97-AFFD-A19CA51F6DC8}" type="presOf" srcId="{F7CC87F0-C79B-4197-941F-9A6E6C39E163}" destId="{17E4BD87-C672-4B3F-A5F7-7409A3979918}" srcOrd="0" destOrd="0" presId="urn:microsoft.com/office/officeart/2005/8/layout/hierarchy3"/>
    <dgm:cxn modelId="{DA2861D6-8B01-4EDE-87F8-AAFBC0983549}" type="presOf" srcId="{FE0D2296-ADA9-4595-9557-E7A550888D88}" destId="{86B3D249-ED86-4757-8F9E-D8F8F6FB6D05}" srcOrd="1" destOrd="0" presId="urn:microsoft.com/office/officeart/2005/8/layout/hierarchy3"/>
    <dgm:cxn modelId="{B48964E5-A850-49C7-A385-D32EE6BCCF5E}" srcId="{FE0D2296-ADA9-4595-9557-E7A550888D88}" destId="{F7CC87F0-C79B-4197-941F-9A6E6C39E163}" srcOrd="0" destOrd="0" parTransId="{3FCAFE04-4419-457D-8CA0-5FF679F826A5}" sibTransId="{8DDB23C3-2C47-42BD-9392-41B3F9D2A8DA}"/>
    <dgm:cxn modelId="{B27668A0-C081-495F-AF30-E72C73A141CB}" type="presOf" srcId="{4190976E-8811-4D8B-ACDF-73E6A8643DAD}" destId="{A06C070A-E772-4BB2-9BB8-0E0AF36EF2EB}" srcOrd="0" destOrd="0" presId="urn:microsoft.com/office/officeart/2005/8/layout/hierarchy3"/>
    <dgm:cxn modelId="{A013B716-2BF2-4B3F-80C0-316135228EED}" srcId="{6C24D70D-A84E-4171-A6CF-5EFD599DB3C5}" destId="{FE0D2296-ADA9-4595-9557-E7A550888D88}" srcOrd="0" destOrd="0" parTransId="{ECB78362-2490-4C91-9FDF-C3F375FA7C90}" sibTransId="{EE7B8ED0-867B-46A5-A4CA-2B2F0BC4040A}"/>
    <dgm:cxn modelId="{369015C3-41FE-4CF0-9395-9FB9C94A9FAC}" type="presOf" srcId="{9B0E8FDC-DCB5-4DE1-8030-047CB4032A11}" destId="{8C029593-45B0-4FB6-AD5F-1FDFB840ACC7}" srcOrd="0" destOrd="0" presId="urn:microsoft.com/office/officeart/2005/8/layout/hierarchy3"/>
    <dgm:cxn modelId="{F065402A-BAF2-4548-AB27-A0C968040DC6}" srcId="{6C24D70D-A84E-4171-A6CF-5EFD599DB3C5}" destId="{78062255-445C-41EA-89E5-B04FBC699C7F}" srcOrd="1" destOrd="0" parTransId="{86E98941-A52D-4ADD-A0D1-5B94910613FE}" sibTransId="{02BF4792-F23C-4F8F-875B-C8205C46C52C}"/>
    <dgm:cxn modelId="{12A92493-1A77-4E1C-83B0-0F63BF062869}" type="presOf" srcId="{FE0D2296-ADA9-4595-9557-E7A550888D88}" destId="{E85A928E-3124-4566-9ED0-A042332FE986}" srcOrd="0" destOrd="0" presId="urn:microsoft.com/office/officeart/2005/8/layout/hierarchy3"/>
    <dgm:cxn modelId="{F8F46A77-5CE9-42B3-83D9-B1E2662B1709}" type="presOf" srcId="{78062255-445C-41EA-89E5-B04FBC699C7F}" destId="{2FF06B12-4C89-425D-B39D-C4433493C41A}" srcOrd="1" destOrd="0" presId="urn:microsoft.com/office/officeart/2005/8/layout/hierarchy3"/>
    <dgm:cxn modelId="{6625E249-4765-4A9C-A9A7-DB82A3391489}" type="presOf" srcId="{B775487B-493D-459F-A106-D49111A16164}" destId="{70C2259F-3FF2-499D-9F31-6FE9931E655B}" srcOrd="0" destOrd="0" presId="urn:microsoft.com/office/officeart/2005/8/layout/hierarchy3"/>
    <dgm:cxn modelId="{2DDDA2FF-8D88-437A-BB1A-9D6E2F889B28}" srcId="{78062255-445C-41EA-89E5-B04FBC699C7F}" destId="{4190976E-8811-4D8B-ACDF-73E6A8643DAD}" srcOrd="1" destOrd="0" parTransId="{367356D7-0402-4492-90AF-2E69CA16A796}" sibTransId="{4B0556F7-0347-4EA2-B4E1-2A81C29BF57E}"/>
    <dgm:cxn modelId="{DDAC972B-604C-41F2-8A17-3B1B43D0A234}" type="presOf" srcId="{6C24D70D-A84E-4171-A6CF-5EFD599DB3C5}" destId="{CB5F6732-05F1-49C5-9AF1-7E6E5F08D432}" srcOrd="0" destOrd="0" presId="urn:microsoft.com/office/officeart/2005/8/layout/hierarchy3"/>
    <dgm:cxn modelId="{7735F35E-7630-413E-A1D4-631C49447FD0}" type="presOf" srcId="{367356D7-0402-4492-90AF-2E69CA16A796}" destId="{A87A9A3B-805B-43BA-A923-89F25252524A}" srcOrd="0" destOrd="0" presId="urn:microsoft.com/office/officeart/2005/8/layout/hierarchy3"/>
    <dgm:cxn modelId="{B996BB80-2142-4AF4-B7DA-0C5C192FB7D1}" type="presParOf" srcId="{CB5F6732-05F1-49C5-9AF1-7E6E5F08D432}" destId="{8CE6DDB9-85DF-4DBB-AABF-94EB8508FEE7}" srcOrd="0" destOrd="0" presId="urn:microsoft.com/office/officeart/2005/8/layout/hierarchy3"/>
    <dgm:cxn modelId="{0C195573-B168-49C8-ACD8-641C88A7B9DD}" type="presParOf" srcId="{8CE6DDB9-85DF-4DBB-AABF-94EB8508FEE7}" destId="{2FA4A643-B472-47A3-870B-6247B1A8678D}" srcOrd="0" destOrd="0" presId="urn:microsoft.com/office/officeart/2005/8/layout/hierarchy3"/>
    <dgm:cxn modelId="{6FAF0017-57CB-42D9-9B62-F04D8D6A52B9}" type="presParOf" srcId="{2FA4A643-B472-47A3-870B-6247B1A8678D}" destId="{E85A928E-3124-4566-9ED0-A042332FE986}" srcOrd="0" destOrd="0" presId="urn:microsoft.com/office/officeart/2005/8/layout/hierarchy3"/>
    <dgm:cxn modelId="{22D9FEDE-8115-4B11-8BA3-8C3747154AD5}" type="presParOf" srcId="{2FA4A643-B472-47A3-870B-6247B1A8678D}" destId="{86B3D249-ED86-4757-8F9E-D8F8F6FB6D05}" srcOrd="1" destOrd="0" presId="urn:microsoft.com/office/officeart/2005/8/layout/hierarchy3"/>
    <dgm:cxn modelId="{E12A7AF5-1E77-40E9-AF94-9D4E2E9E6C5B}" type="presParOf" srcId="{8CE6DDB9-85DF-4DBB-AABF-94EB8508FEE7}" destId="{D85CE87B-D6DD-4EDA-BAEE-68E3980E6B71}" srcOrd="1" destOrd="0" presId="urn:microsoft.com/office/officeart/2005/8/layout/hierarchy3"/>
    <dgm:cxn modelId="{4E644DEF-B894-422B-9F9E-0BB3DD5A63F3}" type="presParOf" srcId="{D85CE87B-D6DD-4EDA-BAEE-68E3980E6B71}" destId="{2AA5A7E5-7450-4C06-8075-300A0518C833}" srcOrd="0" destOrd="0" presId="urn:microsoft.com/office/officeart/2005/8/layout/hierarchy3"/>
    <dgm:cxn modelId="{BB195722-D509-4C3C-836D-4E07C9996685}" type="presParOf" srcId="{D85CE87B-D6DD-4EDA-BAEE-68E3980E6B71}" destId="{17E4BD87-C672-4B3F-A5F7-7409A3979918}" srcOrd="1" destOrd="0" presId="urn:microsoft.com/office/officeart/2005/8/layout/hierarchy3"/>
    <dgm:cxn modelId="{9461E18F-EBF5-47F2-8894-C48EF21BD35B}" type="presParOf" srcId="{D85CE87B-D6DD-4EDA-BAEE-68E3980E6B71}" destId="{70C2259F-3FF2-499D-9F31-6FE9931E655B}" srcOrd="2" destOrd="0" presId="urn:microsoft.com/office/officeart/2005/8/layout/hierarchy3"/>
    <dgm:cxn modelId="{B384346E-683F-42F9-B0FD-249B96D06A54}" type="presParOf" srcId="{D85CE87B-D6DD-4EDA-BAEE-68E3980E6B71}" destId="{DB45A95C-D139-4BB4-8906-CCBCFB62342A}" srcOrd="3" destOrd="0" presId="urn:microsoft.com/office/officeart/2005/8/layout/hierarchy3"/>
    <dgm:cxn modelId="{A9E8DCE9-5D5B-49BD-8C33-DE46C650A846}" type="presParOf" srcId="{CB5F6732-05F1-49C5-9AF1-7E6E5F08D432}" destId="{9A25B6E5-291B-4FCE-A79A-96F966132EDE}" srcOrd="1" destOrd="0" presId="urn:microsoft.com/office/officeart/2005/8/layout/hierarchy3"/>
    <dgm:cxn modelId="{355776AE-A085-480B-BBF1-634CEBE0D60C}" type="presParOf" srcId="{9A25B6E5-291B-4FCE-A79A-96F966132EDE}" destId="{84506AA4-79B5-4CFC-90E4-D37FF8206800}" srcOrd="0" destOrd="0" presId="urn:microsoft.com/office/officeart/2005/8/layout/hierarchy3"/>
    <dgm:cxn modelId="{98C8179B-1876-42E7-A568-BC845148182D}" type="presParOf" srcId="{84506AA4-79B5-4CFC-90E4-D37FF8206800}" destId="{3D9140DA-940D-43D4-B90C-6B292173F2CB}" srcOrd="0" destOrd="0" presId="urn:microsoft.com/office/officeart/2005/8/layout/hierarchy3"/>
    <dgm:cxn modelId="{67248990-BBBE-467F-997A-138AC3F3DDAE}" type="presParOf" srcId="{84506AA4-79B5-4CFC-90E4-D37FF8206800}" destId="{2FF06B12-4C89-425D-B39D-C4433493C41A}" srcOrd="1" destOrd="0" presId="urn:microsoft.com/office/officeart/2005/8/layout/hierarchy3"/>
    <dgm:cxn modelId="{CF11EF32-045C-4B72-8EBB-BC7D14721EBD}" type="presParOf" srcId="{9A25B6E5-291B-4FCE-A79A-96F966132EDE}" destId="{1E62BDBC-AC57-40C0-BCFC-7D40FA6521F5}" srcOrd="1" destOrd="0" presId="urn:microsoft.com/office/officeart/2005/8/layout/hierarchy3"/>
    <dgm:cxn modelId="{38202AD4-0781-4803-8D7F-14BEE62BC732}" type="presParOf" srcId="{1E62BDBC-AC57-40C0-BCFC-7D40FA6521F5}" destId="{8C029593-45B0-4FB6-AD5F-1FDFB840ACC7}" srcOrd="0" destOrd="0" presId="urn:microsoft.com/office/officeart/2005/8/layout/hierarchy3"/>
    <dgm:cxn modelId="{D80683E5-277B-4BD2-B774-6558C20DB665}" type="presParOf" srcId="{1E62BDBC-AC57-40C0-BCFC-7D40FA6521F5}" destId="{FF09CC5B-58DD-4EBB-B51E-691A6638377A}" srcOrd="1" destOrd="0" presId="urn:microsoft.com/office/officeart/2005/8/layout/hierarchy3"/>
    <dgm:cxn modelId="{BE30FB0D-6F6A-47C4-98EB-3CAF63579BB7}" type="presParOf" srcId="{1E62BDBC-AC57-40C0-BCFC-7D40FA6521F5}" destId="{A87A9A3B-805B-43BA-A923-89F25252524A}" srcOrd="2" destOrd="0" presId="urn:microsoft.com/office/officeart/2005/8/layout/hierarchy3"/>
    <dgm:cxn modelId="{B229684A-7FEB-46D7-BA78-DE836407990C}" type="presParOf" srcId="{1E62BDBC-AC57-40C0-BCFC-7D40FA6521F5}" destId="{A06C070A-E772-4BB2-9BB8-0E0AF36EF2EB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DEB7B7-D23A-4475-834A-C5FFD0F206C8}">
      <dsp:nvSpPr>
        <dsp:cNvPr id="0" name=""/>
        <dsp:cNvSpPr/>
      </dsp:nvSpPr>
      <dsp:spPr>
        <a:xfrm>
          <a:off x="-7042172" y="-1165656"/>
          <a:ext cx="8446823" cy="8432572"/>
        </a:xfrm>
        <a:prstGeom prst="blockArc">
          <a:avLst>
            <a:gd name="adj1" fmla="val 18900000"/>
            <a:gd name="adj2" fmla="val 2700000"/>
            <a:gd name="adj3" fmla="val 256"/>
          </a:avLst>
        </a:prstGeom>
        <a:noFill/>
        <a:ln w="25400" cap="flat" cmpd="sng" algn="ctr">
          <a:solidFill>
            <a:srgbClr val="5189A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A0A85D-A1C6-4474-9D73-D69F9D8ED580}">
      <dsp:nvSpPr>
        <dsp:cNvPr id="0" name=""/>
        <dsp:cNvSpPr/>
      </dsp:nvSpPr>
      <dsp:spPr>
        <a:xfrm>
          <a:off x="684433" y="353354"/>
          <a:ext cx="15466861" cy="783525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192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u="none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ru-RU" sz="3200" b="0" i="0" u="none" strike="noStrike" cap="none" spc="0" normalizeH="0" baseline="0" dirty="0" smtClean="0">
              <a:ln>
                <a:noFill/>
              </a:ln>
              <a:solidFill>
                <a:srgbClr val="006696"/>
              </a:solidFill>
              <a:effectLst/>
              <a:uFillTx/>
              <a:latin typeface="Montserrat Bold"/>
              <a:ea typeface="Montserrat Bold"/>
              <a:cs typeface="Montserrat Bold"/>
              <a:sym typeface="Helvetica Neue"/>
            </a:rPr>
            <a:t>Качество подготовки задания на проектирование</a:t>
          </a:r>
          <a:endParaRPr kumimoji="0" lang="ru-RU" sz="3200" b="0" i="0" u="none" strike="noStrike" cap="none" spc="0" normalizeH="0" baseline="0" dirty="0">
            <a:ln>
              <a:noFill/>
            </a:ln>
            <a:solidFill>
              <a:srgbClr val="006696"/>
            </a:solidFill>
            <a:effectLst/>
            <a:uFillTx/>
            <a:latin typeface="Montserrat Bold"/>
            <a:ea typeface="Montserrat Bold"/>
            <a:cs typeface="Montserrat Bold"/>
            <a:sym typeface="Helvetica Neue"/>
          </a:endParaRPr>
        </a:p>
      </dsp:txBody>
      <dsp:txXfrm>
        <a:off x="722682" y="391603"/>
        <a:ext cx="15390363" cy="707027"/>
      </dsp:txXfrm>
    </dsp:sp>
    <dsp:sp modelId="{FFBA3DF6-CFE9-4E04-8634-6BE51D73ED97}">
      <dsp:nvSpPr>
        <dsp:cNvPr id="0" name=""/>
        <dsp:cNvSpPr/>
      </dsp:nvSpPr>
      <dsp:spPr>
        <a:xfrm>
          <a:off x="211630" y="244894"/>
          <a:ext cx="979407" cy="97940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8022C6-A180-43EC-B648-9B737696C74A}">
      <dsp:nvSpPr>
        <dsp:cNvPr id="0" name=""/>
        <dsp:cNvSpPr/>
      </dsp:nvSpPr>
      <dsp:spPr>
        <a:xfrm>
          <a:off x="1462794" y="1549069"/>
          <a:ext cx="14696194" cy="783525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192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3200" b="0" i="0" u="none" strike="noStrike" kern="1200" cap="none" spc="0" normalizeH="0" baseline="0" smtClean="0">
              <a:ln>
                <a:noFill/>
              </a:ln>
              <a:solidFill>
                <a:srgbClr val="006696"/>
              </a:solidFill>
              <a:effectLst/>
              <a:uFillTx/>
              <a:latin typeface="Montserrat Bold"/>
              <a:ea typeface="Montserrat Bold"/>
              <a:cs typeface="Montserrat Bold"/>
            </a:rPr>
            <a:t>Качество </a:t>
          </a:r>
          <a:r>
            <a:rPr kumimoji="0" lang="ru-RU" sz="3200" b="0" i="0" u="none" strike="noStrike" kern="1200" cap="none" spc="0" normalizeH="0" baseline="0" dirty="0" smtClean="0">
              <a:ln>
                <a:noFill/>
              </a:ln>
              <a:solidFill>
                <a:srgbClr val="006696"/>
              </a:solidFill>
              <a:effectLst/>
              <a:uFillTx/>
              <a:latin typeface="Montserrat Bold"/>
              <a:ea typeface="Montserrat Bold"/>
              <a:cs typeface="Montserrat Bold"/>
            </a:rPr>
            <a:t>подготовки ПД и ИИ</a:t>
          </a:r>
          <a:endParaRPr kumimoji="0" lang="ru-RU" sz="3200" b="0" i="0" u="none" strike="noStrike" kern="1200" cap="none" spc="0" normalizeH="0" baseline="0" dirty="0">
            <a:ln>
              <a:noFill/>
            </a:ln>
            <a:solidFill>
              <a:srgbClr val="006696"/>
            </a:solidFill>
            <a:effectLst/>
            <a:uFillTx/>
            <a:latin typeface="Montserrat Bold"/>
            <a:ea typeface="Montserrat Bold"/>
            <a:cs typeface="Montserrat Bold"/>
          </a:endParaRPr>
        </a:p>
      </dsp:txBody>
      <dsp:txXfrm>
        <a:off x="1501043" y="1587318"/>
        <a:ext cx="14619696" cy="707027"/>
      </dsp:txXfrm>
    </dsp:sp>
    <dsp:sp modelId="{983585BE-22F3-4EA4-BDDD-377F2D6A1B79}">
      <dsp:nvSpPr>
        <dsp:cNvPr id="0" name=""/>
        <dsp:cNvSpPr/>
      </dsp:nvSpPr>
      <dsp:spPr>
        <a:xfrm>
          <a:off x="688001" y="1468483"/>
          <a:ext cx="979407" cy="979407"/>
        </a:xfrm>
        <a:prstGeom prst="ellipse">
          <a:avLst/>
        </a:prstGeom>
        <a:solidFill>
          <a:srgbClr val="9CA4E2"/>
        </a:solidFill>
        <a:ln w="254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601C63-CC7F-4F2A-9593-29C288A82957}">
      <dsp:nvSpPr>
        <dsp:cNvPr id="0" name=""/>
        <dsp:cNvSpPr/>
      </dsp:nvSpPr>
      <dsp:spPr>
        <a:xfrm>
          <a:off x="1548957" y="2778711"/>
          <a:ext cx="14580064" cy="783525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192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3200" b="0" i="0" u="none" strike="noStrike" kern="1200" cap="none" spc="0" normalizeH="0" baseline="0" smtClean="0">
              <a:ln>
                <a:noFill/>
              </a:ln>
              <a:solidFill>
                <a:srgbClr val="006696"/>
              </a:solidFill>
              <a:effectLst/>
              <a:uFillTx/>
              <a:latin typeface="Montserrat Bold"/>
              <a:ea typeface="Montserrat Bold"/>
              <a:cs typeface="Montserrat Bold"/>
            </a:rPr>
            <a:t>Качество </a:t>
          </a:r>
          <a:r>
            <a:rPr kumimoji="0" lang="ru-RU" sz="3200" b="0" i="0" u="none" strike="noStrike" kern="1200" cap="none" spc="0" normalizeH="0" baseline="0" dirty="0" smtClean="0">
              <a:ln>
                <a:noFill/>
              </a:ln>
              <a:solidFill>
                <a:srgbClr val="006696"/>
              </a:solidFill>
              <a:effectLst/>
              <a:uFillTx/>
              <a:latin typeface="Montserrat Bold"/>
              <a:ea typeface="Montserrat Bold"/>
              <a:cs typeface="Montserrat Bold"/>
            </a:rPr>
            <a:t>подготовки акта, содержащего перечень дефектов и оснований</a:t>
          </a:r>
          <a:endParaRPr kumimoji="0" lang="ru-RU" sz="3200" b="0" i="0" u="none" strike="noStrike" kern="1200" cap="none" spc="0" normalizeH="0" baseline="0" dirty="0">
            <a:ln>
              <a:noFill/>
            </a:ln>
            <a:solidFill>
              <a:srgbClr val="006696"/>
            </a:solidFill>
            <a:effectLst/>
            <a:uFillTx/>
            <a:latin typeface="Montserrat Bold"/>
            <a:ea typeface="Montserrat Bold"/>
            <a:cs typeface="Montserrat Bold"/>
          </a:endParaRPr>
        </a:p>
      </dsp:txBody>
      <dsp:txXfrm>
        <a:off x="1587206" y="2816960"/>
        <a:ext cx="14503566" cy="707027"/>
      </dsp:txXfrm>
    </dsp:sp>
    <dsp:sp modelId="{C4FFC8FC-EC64-45CB-88E8-6CAAD9794A63}">
      <dsp:nvSpPr>
        <dsp:cNvPr id="0" name=""/>
        <dsp:cNvSpPr/>
      </dsp:nvSpPr>
      <dsp:spPr>
        <a:xfrm>
          <a:off x="860321" y="2643396"/>
          <a:ext cx="979407" cy="979407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bg2">
              <a:lumMod val="1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8681AC-7953-41F9-AF7E-C824299F3079}">
      <dsp:nvSpPr>
        <dsp:cNvPr id="0" name=""/>
        <dsp:cNvSpPr/>
      </dsp:nvSpPr>
      <dsp:spPr>
        <a:xfrm>
          <a:off x="1015888" y="3886648"/>
          <a:ext cx="15181642" cy="783525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192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u="none" kern="1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kumimoji="0" lang="ru-RU" sz="3200" b="0" i="0" u="none" strike="noStrike" kern="1200" cap="none" spc="0" normalizeH="0" baseline="0" dirty="0" smtClean="0">
              <a:ln>
                <a:noFill/>
              </a:ln>
              <a:solidFill>
                <a:srgbClr val="006696"/>
              </a:solidFill>
              <a:effectLst/>
              <a:uFillTx/>
              <a:latin typeface="Montserrat Bold"/>
              <a:ea typeface="Montserrat Bold"/>
              <a:cs typeface="Montserrat Bold"/>
            </a:rPr>
            <a:t>Качество составления ведомости объемов работ</a:t>
          </a:r>
          <a:endParaRPr kumimoji="0" lang="ru-RU" sz="3200" b="0" i="0" u="none" strike="noStrike" kern="1200" cap="none" spc="0" normalizeH="0" baseline="0" dirty="0">
            <a:ln>
              <a:noFill/>
            </a:ln>
            <a:solidFill>
              <a:srgbClr val="006696"/>
            </a:solidFill>
            <a:effectLst/>
            <a:uFillTx/>
            <a:latin typeface="Montserrat Bold"/>
            <a:ea typeface="Montserrat Bold"/>
            <a:cs typeface="Montserrat Bold"/>
          </a:endParaRPr>
        </a:p>
      </dsp:txBody>
      <dsp:txXfrm>
        <a:off x="1054137" y="3924897"/>
        <a:ext cx="15105144" cy="707027"/>
      </dsp:txXfrm>
    </dsp:sp>
    <dsp:sp modelId="{3116EDE9-1A30-46A4-AA3C-68C40E9EC46D}">
      <dsp:nvSpPr>
        <dsp:cNvPr id="0" name=""/>
        <dsp:cNvSpPr/>
      </dsp:nvSpPr>
      <dsp:spPr>
        <a:xfrm>
          <a:off x="688001" y="3818308"/>
          <a:ext cx="979407" cy="979407"/>
        </a:xfrm>
        <a:prstGeom prst="ellipse">
          <a:avLst/>
        </a:prstGeom>
        <a:solidFill>
          <a:srgbClr val="A8E4FF"/>
        </a:solidFill>
        <a:ln w="254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DF1EB6-4397-45B9-87E3-992843518355}">
      <dsp:nvSpPr>
        <dsp:cNvPr id="0" name=""/>
        <dsp:cNvSpPr/>
      </dsp:nvSpPr>
      <dsp:spPr>
        <a:xfrm>
          <a:off x="873754" y="5102766"/>
          <a:ext cx="15323840" cy="783525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192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3200" b="0" i="0" u="none" strike="noStrike" kern="1200" cap="none" spc="0" normalizeH="0" baseline="0" smtClean="0">
              <a:ln>
                <a:noFill/>
              </a:ln>
              <a:solidFill>
                <a:srgbClr val="006696"/>
              </a:solidFill>
              <a:effectLst/>
              <a:uFillTx/>
              <a:latin typeface="Montserrat Bold"/>
              <a:ea typeface="Montserrat Bold"/>
              <a:cs typeface="Montserrat Bold"/>
            </a:rPr>
            <a:t>Качество </a:t>
          </a:r>
          <a:r>
            <a:rPr kumimoji="0" lang="ru-RU" sz="3200" b="0" i="0" u="none" strike="noStrike" kern="1200" cap="none" spc="0" normalizeH="0" baseline="0" dirty="0" smtClean="0">
              <a:ln>
                <a:noFill/>
              </a:ln>
              <a:solidFill>
                <a:srgbClr val="006696"/>
              </a:solidFill>
              <a:effectLst/>
              <a:uFillTx/>
              <a:latin typeface="Montserrat Bold"/>
              <a:ea typeface="Montserrat Bold"/>
              <a:cs typeface="Montserrat Bold"/>
            </a:rPr>
            <a:t>составления конъюнктурного анализа</a:t>
          </a:r>
          <a:endParaRPr kumimoji="0" lang="ru-RU" sz="3200" b="0" i="0" u="none" strike="noStrike" kern="1200" cap="none" spc="0" normalizeH="0" baseline="0" dirty="0">
            <a:ln>
              <a:noFill/>
            </a:ln>
            <a:solidFill>
              <a:srgbClr val="006696"/>
            </a:solidFill>
            <a:effectLst/>
            <a:uFillTx/>
            <a:latin typeface="Montserrat Bold"/>
            <a:ea typeface="Montserrat Bold"/>
            <a:cs typeface="Montserrat Bold"/>
          </a:endParaRPr>
        </a:p>
      </dsp:txBody>
      <dsp:txXfrm>
        <a:off x="912003" y="5141015"/>
        <a:ext cx="15247342" cy="707027"/>
      </dsp:txXfrm>
    </dsp:sp>
    <dsp:sp modelId="{0294A83F-3AC7-435C-9477-8CC0C56DF496}">
      <dsp:nvSpPr>
        <dsp:cNvPr id="0" name=""/>
        <dsp:cNvSpPr/>
      </dsp:nvSpPr>
      <dsp:spPr>
        <a:xfrm>
          <a:off x="126549" y="4993221"/>
          <a:ext cx="979407" cy="979407"/>
        </a:xfrm>
        <a:prstGeom prst="ellipse">
          <a:avLst/>
        </a:prstGeom>
        <a:solidFill>
          <a:srgbClr val="3393BE"/>
        </a:solidFill>
        <a:ln w="254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88DC5A-FF1B-46EA-A2A9-DCEADBD45F64}">
      <dsp:nvSpPr>
        <dsp:cNvPr id="0" name=""/>
        <dsp:cNvSpPr/>
      </dsp:nvSpPr>
      <dsp:spPr>
        <a:xfrm>
          <a:off x="154299" y="66634"/>
          <a:ext cx="16735343" cy="1548089"/>
        </a:xfrm>
        <a:prstGeom prst="roundRect">
          <a:avLst>
            <a:gd name="adj" fmla="val 10000"/>
          </a:avLst>
        </a:prstGeom>
        <a:solidFill>
          <a:srgbClr val="3393B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smtClean="0">
              <a:latin typeface="Montserrat Bold"/>
              <a:cs typeface="Arial" panose="020B0604020202020204" pitchFamily="34" charset="0"/>
            </a:rPr>
            <a:t>Ведомость объемов работ</a:t>
          </a:r>
          <a:endParaRPr lang="ru-RU" sz="3600" b="1" kern="1200" dirty="0">
            <a:latin typeface="Montserrat Bold"/>
            <a:cs typeface="Arial" panose="020B0604020202020204" pitchFamily="34" charset="0"/>
          </a:endParaRPr>
        </a:p>
      </dsp:txBody>
      <dsp:txXfrm>
        <a:off x="199641" y="111976"/>
        <a:ext cx="16644659" cy="1457405"/>
      </dsp:txXfrm>
    </dsp:sp>
    <dsp:sp modelId="{C0D7A270-6EDD-460A-B145-3E5D2005798D}">
      <dsp:nvSpPr>
        <dsp:cNvPr id="0" name=""/>
        <dsp:cNvSpPr/>
      </dsp:nvSpPr>
      <dsp:spPr>
        <a:xfrm>
          <a:off x="0" y="2113881"/>
          <a:ext cx="8453672" cy="210462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smtClean="0">
              <a:latin typeface="Montserrat Bold"/>
              <a:cs typeface="Arial" panose="020B0604020202020204" pitchFamily="34" charset="0"/>
            </a:rPr>
            <a:t>Объемы работ, предусмотренные проектной документацией</a:t>
          </a:r>
          <a:endParaRPr lang="ru-RU" sz="2800" b="1" kern="1200" dirty="0">
            <a:latin typeface="Montserrat Bold"/>
            <a:cs typeface="Arial" panose="020B0604020202020204" pitchFamily="34" charset="0"/>
          </a:endParaRPr>
        </a:p>
      </dsp:txBody>
      <dsp:txXfrm>
        <a:off x="61642" y="2175523"/>
        <a:ext cx="8330388" cy="1981336"/>
      </dsp:txXfrm>
    </dsp:sp>
    <dsp:sp modelId="{6F35D2D0-4935-412B-90E2-DCAD7ACF8F35}">
      <dsp:nvSpPr>
        <dsp:cNvPr id="0" name=""/>
        <dsp:cNvSpPr/>
      </dsp:nvSpPr>
      <dsp:spPr>
        <a:xfrm>
          <a:off x="25371" y="4823446"/>
          <a:ext cx="4471085" cy="4651712"/>
        </a:xfrm>
        <a:prstGeom prst="roundRect">
          <a:avLst>
            <a:gd name="adj" fmla="val 10000"/>
          </a:avLst>
        </a:prstGeom>
        <a:solidFill>
          <a:schemeClr val="accent6">
            <a:lumMod val="75000"/>
            <a:alpha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smtClean="0">
              <a:latin typeface="Montserrat Bold"/>
              <a:cs typeface="Arial" panose="020B0604020202020204" pitchFamily="34" charset="0"/>
            </a:rPr>
            <a:t>Составлены в соответствии с технологической последовательностью проведения работ</a:t>
          </a:r>
          <a:endParaRPr lang="ru-RU" sz="2700" b="1" kern="1200" dirty="0">
            <a:latin typeface="Montserrat Bold"/>
            <a:cs typeface="Arial" panose="020B0604020202020204" pitchFamily="34" charset="0"/>
          </a:endParaRPr>
        </a:p>
      </dsp:txBody>
      <dsp:txXfrm>
        <a:off x="156325" y="4954400"/>
        <a:ext cx="4209177" cy="4389804"/>
      </dsp:txXfrm>
    </dsp:sp>
    <dsp:sp modelId="{85DDB671-AB6B-4675-92F5-9B3BA8265B4B}">
      <dsp:nvSpPr>
        <dsp:cNvPr id="0" name=""/>
        <dsp:cNvSpPr/>
      </dsp:nvSpPr>
      <dsp:spPr>
        <a:xfrm>
          <a:off x="4656982" y="4823446"/>
          <a:ext cx="3822060" cy="4651712"/>
        </a:xfrm>
        <a:prstGeom prst="roundRect">
          <a:avLst>
            <a:gd name="adj" fmla="val 10000"/>
          </a:avLst>
        </a:prstGeom>
        <a:solidFill>
          <a:schemeClr val="accent6">
            <a:lumMod val="75000"/>
            <a:alpha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smtClean="0">
              <a:latin typeface="Montserrat Bold"/>
              <a:ea typeface="+mn-ea"/>
              <a:cs typeface="Arial" panose="020B0604020202020204" pitchFamily="34" charset="0"/>
            </a:rPr>
            <a:t>Ссылки на конкретные листы проектной документации (ссылки на листы Акта, содержащего перечень дефектов)</a:t>
          </a:r>
          <a:endParaRPr lang="ru-RU" sz="2800" b="1" kern="1200" dirty="0">
            <a:latin typeface="Montserrat Bold"/>
            <a:ea typeface="+mn-ea"/>
            <a:cs typeface="Arial" panose="020B0604020202020204" pitchFamily="34" charset="0"/>
          </a:endParaRPr>
        </a:p>
      </dsp:txBody>
      <dsp:txXfrm>
        <a:off x="4768926" y="4935390"/>
        <a:ext cx="3598172" cy="4427824"/>
      </dsp:txXfrm>
    </dsp:sp>
    <dsp:sp modelId="{F792B01E-66E0-4658-B4A1-164766C10F1D}">
      <dsp:nvSpPr>
        <dsp:cNvPr id="0" name=""/>
        <dsp:cNvSpPr/>
      </dsp:nvSpPr>
      <dsp:spPr>
        <a:xfrm>
          <a:off x="8964025" y="2105220"/>
          <a:ext cx="7927947" cy="210159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smtClean="0">
              <a:latin typeface="Montserrat Bold"/>
              <a:cs typeface="Arial" panose="020B0604020202020204" pitchFamily="34" charset="0"/>
            </a:rPr>
            <a:t>Объемы работ, предусмотренные актом, содержащим перечень дефектов</a:t>
          </a:r>
          <a:endParaRPr lang="ru-RU" sz="2800" b="1" kern="1200" dirty="0">
            <a:latin typeface="Montserrat Bold"/>
            <a:cs typeface="Arial" panose="020B0604020202020204" pitchFamily="34" charset="0"/>
          </a:endParaRPr>
        </a:p>
      </dsp:txBody>
      <dsp:txXfrm>
        <a:off x="9025579" y="2166774"/>
        <a:ext cx="7804839" cy="1978489"/>
      </dsp:txXfrm>
    </dsp:sp>
    <dsp:sp modelId="{838DD67A-74EF-4BEC-B52D-F0D074CA8B5C}">
      <dsp:nvSpPr>
        <dsp:cNvPr id="0" name=""/>
        <dsp:cNvSpPr/>
      </dsp:nvSpPr>
      <dsp:spPr>
        <a:xfrm>
          <a:off x="9008246" y="4827598"/>
          <a:ext cx="3822060" cy="4651712"/>
        </a:xfrm>
        <a:prstGeom prst="roundRect">
          <a:avLst>
            <a:gd name="adj" fmla="val 10000"/>
          </a:avLst>
        </a:prstGeom>
        <a:solidFill>
          <a:schemeClr val="accent6">
            <a:lumMod val="75000"/>
            <a:alpha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smtClean="0">
              <a:latin typeface="Montserrat Bold"/>
              <a:ea typeface="+mn-ea"/>
              <a:cs typeface="Arial" panose="020B0604020202020204" pitchFamily="34" charset="0"/>
            </a:rPr>
            <a:t>Наличие формул подсчета объемов работ с использованием тех показателей, которые указаны в проекте</a:t>
          </a:r>
          <a:endParaRPr lang="ru-RU" sz="2800" b="1" kern="1200" dirty="0">
            <a:latin typeface="Montserrat Bold"/>
            <a:ea typeface="+mn-ea"/>
            <a:cs typeface="Arial" panose="020B0604020202020204" pitchFamily="34" charset="0"/>
          </a:endParaRPr>
        </a:p>
      </dsp:txBody>
      <dsp:txXfrm>
        <a:off x="9120190" y="4939542"/>
        <a:ext cx="3598172" cy="4427824"/>
      </dsp:txXfrm>
    </dsp:sp>
    <dsp:sp modelId="{13886DE4-075E-49BF-A8DF-E147D6C451FC}">
      <dsp:nvSpPr>
        <dsp:cNvPr id="0" name=""/>
        <dsp:cNvSpPr/>
      </dsp:nvSpPr>
      <dsp:spPr>
        <a:xfrm>
          <a:off x="13086582" y="4827598"/>
          <a:ext cx="3829536" cy="4651712"/>
        </a:xfrm>
        <a:prstGeom prst="roundRect">
          <a:avLst>
            <a:gd name="adj" fmla="val 10000"/>
          </a:avLst>
        </a:prstGeom>
        <a:solidFill>
          <a:schemeClr val="accent6">
            <a:lumMod val="75000"/>
            <a:alpha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smtClean="0">
              <a:latin typeface="Montserrat Bold"/>
              <a:ea typeface="+mn-ea"/>
              <a:cs typeface="Arial" panose="020B0604020202020204" pitchFamily="34" charset="0"/>
            </a:rPr>
            <a:t>Наличие информации об используемых ресурсах (технические характеристики, размеры, цвет и прочее)</a:t>
          </a:r>
          <a:endParaRPr lang="ru-RU" sz="2800" b="1" kern="1200" dirty="0">
            <a:latin typeface="Montserrat Bold"/>
            <a:ea typeface="+mn-ea"/>
            <a:cs typeface="Arial" panose="020B0604020202020204" pitchFamily="34" charset="0"/>
          </a:endParaRPr>
        </a:p>
      </dsp:txBody>
      <dsp:txXfrm>
        <a:off x="13198745" y="4939761"/>
        <a:ext cx="3605210" cy="44273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592921-1B1A-41C1-B956-C051844F1B9A}">
      <dsp:nvSpPr>
        <dsp:cNvPr id="0" name=""/>
        <dsp:cNvSpPr/>
      </dsp:nvSpPr>
      <dsp:spPr>
        <a:xfrm>
          <a:off x="4696187" y="657575"/>
          <a:ext cx="4995267" cy="4995267"/>
        </a:xfrm>
        <a:prstGeom prst="pieWedge">
          <a:avLst/>
        </a:prstGeom>
        <a:solidFill>
          <a:srgbClr val="C3E7CE">
            <a:alpha val="8000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b="1" kern="1200" dirty="0">
            <a:solidFill>
              <a:srgbClr val="006696"/>
            </a:solidFill>
            <a:latin typeface="Montserrat Bold"/>
          </a:endParaRPr>
        </a:p>
      </dsp:txBody>
      <dsp:txXfrm>
        <a:off x="6159267" y="2120655"/>
        <a:ext cx="3532187" cy="3532187"/>
      </dsp:txXfrm>
    </dsp:sp>
    <dsp:sp modelId="{832E3DA3-6B4E-4E80-B0DA-F1AB5CD7E083}">
      <dsp:nvSpPr>
        <dsp:cNvPr id="0" name=""/>
        <dsp:cNvSpPr/>
      </dsp:nvSpPr>
      <dsp:spPr>
        <a:xfrm rot="5400000">
          <a:off x="9922183" y="657575"/>
          <a:ext cx="4995267" cy="4995267"/>
        </a:xfrm>
        <a:prstGeom prst="pieWedge">
          <a:avLst/>
        </a:prstGeom>
        <a:solidFill>
          <a:schemeClr val="accent6">
            <a:lumMod val="60000"/>
            <a:lumOff val="40000"/>
            <a:alpha val="8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b="1" kern="1200" dirty="0">
            <a:solidFill>
              <a:srgbClr val="006696"/>
            </a:solidFill>
            <a:latin typeface="Montserrat Bold"/>
          </a:endParaRPr>
        </a:p>
      </dsp:txBody>
      <dsp:txXfrm rot="-5400000">
        <a:off x="9922183" y="2120655"/>
        <a:ext cx="3532187" cy="3532187"/>
      </dsp:txXfrm>
    </dsp:sp>
    <dsp:sp modelId="{B3607D8B-AD63-45E0-8FFB-929FB39252F2}">
      <dsp:nvSpPr>
        <dsp:cNvPr id="0" name=""/>
        <dsp:cNvSpPr/>
      </dsp:nvSpPr>
      <dsp:spPr>
        <a:xfrm rot="10800000">
          <a:off x="9922183" y="5883571"/>
          <a:ext cx="4995267" cy="4995267"/>
        </a:xfrm>
        <a:prstGeom prst="pieWedge">
          <a:avLst/>
        </a:prstGeom>
        <a:solidFill>
          <a:srgbClr val="779DB3">
            <a:alpha val="8000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b="1" kern="1200" dirty="0" smtClean="0">
            <a:latin typeface="Montserrat Bold"/>
          </a:endParaRPr>
        </a:p>
      </dsp:txBody>
      <dsp:txXfrm rot="10800000">
        <a:off x="9922183" y="5883571"/>
        <a:ext cx="3532187" cy="3532187"/>
      </dsp:txXfrm>
    </dsp:sp>
    <dsp:sp modelId="{E52A4B88-D7C0-4D2E-B7FB-6D27CB0023D8}">
      <dsp:nvSpPr>
        <dsp:cNvPr id="0" name=""/>
        <dsp:cNvSpPr/>
      </dsp:nvSpPr>
      <dsp:spPr>
        <a:xfrm rot="16200000">
          <a:off x="4696187" y="5883571"/>
          <a:ext cx="4995267" cy="4995267"/>
        </a:xfrm>
        <a:prstGeom prst="pieWedge">
          <a:avLst/>
        </a:prstGeom>
        <a:solidFill>
          <a:schemeClr val="accent1">
            <a:lumMod val="40000"/>
            <a:lumOff val="60000"/>
            <a:alpha val="8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0" lang="ru-RU" sz="3400" b="1" i="0" u="none" strike="noStrike" kern="1200" cap="none" spc="0" normalizeH="0" baseline="0" dirty="0">
            <a:ln>
              <a:noFill/>
            </a:ln>
            <a:solidFill>
              <a:srgbClr val="006696"/>
            </a:solidFill>
            <a:effectLst/>
            <a:uFillTx/>
            <a:latin typeface="Montserrat Bold"/>
            <a:ea typeface="+mn-ea"/>
            <a:cs typeface="+mn-cs"/>
            <a:sym typeface="Helvetica Neue"/>
          </a:endParaRPr>
        </a:p>
      </dsp:txBody>
      <dsp:txXfrm rot="5400000">
        <a:off x="6159267" y="5883571"/>
        <a:ext cx="3532187" cy="3532187"/>
      </dsp:txXfrm>
    </dsp:sp>
    <dsp:sp modelId="{3CCF30B2-2DF5-43B7-BE22-1930BE0CF649}">
      <dsp:nvSpPr>
        <dsp:cNvPr id="0" name=""/>
        <dsp:cNvSpPr/>
      </dsp:nvSpPr>
      <dsp:spPr>
        <a:xfrm>
          <a:off x="8944472" y="4729929"/>
          <a:ext cx="1724693" cy="1499733"/>
        </a:xfrm>
        <a:prstGeom prst="circularArrow">
          <a:avLst/>
        </a:prstGeom>
        <a:solidFill>
          <a:schemeClr val="accent6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637908-E8C2-48FF-ABD4-1A40740A6D1C}">
      <dsp:nvSpPr>
        <dsp:cNvPr id="0" name=""/>
        <dsp:cNvSpPr/>
      </dsp:nvSpPr>
      <dsp:spPr>
        <a:xfrm rot="10800000">
          <a:off x="8944472" y="5306750"/>
          <a:ext cx="1724693" cy="1499733"/>
        </a:xfrm>
        <a:prstGeom prst="circularArrow">
          <a:avLst/>
        </a:prstGeom>
        <a:solidFill>
          <a:schemeClr val="accent5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54AC7B-8CB5-4399-AE36-7A964BB51628}">
      <dsp:nvSpPr>
        <dsp:cNvPr id="0" name=""/>
        <dsp:cNvSpPr/>
      </dsp:nvSpPr>
      <dsp:spPr>
        <a:xfrm>
          <a:off x="3302" y="0"/>
          <a:ext cx="5137494" cy="6630080"/>
        </a:xfrm>
        <a:prstGeom prst="roundRect">
          <a:avLst>
            <a:gd name="adj" fmla="val 10000"/>
          </a:avLst>
        </a:prstGeom>
        <a:solidFill>
          <a:srgbClr val="779DB3">
            <a:alpha val="9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smtClean="0">
              <a:latin typeface="Montserrat Bold"/>
            </a:rPr>
            <a:t>Подпункт г(1</a:t>
          </a:r>
          <a:r>
            <a:rPr lang="ru-RU" sz="2500" b="1" kern="1200" dirty="0" smtClean="0">
              <a:latin typeface="Montserrat Bold"/>
            </a:rPr>
            <a:t>) пункта 13 </a:t>
          </a:r>
          <a:r>
            <a:rPr lang="ru-RU" sz="2500" b="1" kern="1200" smtClean="0">
              <a:latin typeface="Montserrat Bold"/>
            </a:rPr>
            <a:t>Положения </a:t>
          </a:r>
          <a:r>
            <a:rPr lang="ru-RU" sz="2500" b="1" kern="1200" smtClean="0">
              <a:latin typeface="Montserrat Bold"/>
            </a:rPr>
            <a:t>№ 145                   </a:t>
          </a:r>
          <a:endParaRPr lang="ru-RU" sz="2500" b="1" kern="1200" dirty="0" smtClean="0">
            <a:latin typeface="Montserrat Bold"/>
          </a:endParaRP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latin typeface="Montserrat Bold"/>
            </a:rPr>
            <a:t>Для проведения государственной экспертизы предоставляются ведомости объемов работ, учтенных в сметных расчетах</a:t>
          </a:r>
          <a:endParaRPr lang="ru-RU" sz="2500" kern="1200" dirty="0">
            <a:latin typeface="Montserrat Bold"/>
          </a:endParaRPr>
        </a:p>
      </dsp:txBody>
      <dsp:txXfrm>
        <a:off x="3302" y="2652032"/>
        <a:ext cx="5137494" cy="2652032"/>
      </dsp:txXfrm>
    </dsp:sp>
    <dsp:sp modelId="{0609B07E-6F57-40B3-A53F-FCA8CE63DF8F}">
      <dsp:nvSpPr>
        <dsp:cNvPr id="0" name=""/>
        <dsp:cNvSpPr/>
      </dsp:nvSpPr>
      <dsp:spPr>
        <a:xfrm>
          <a:off x="1468140" y="397804"/>
          <a:ext cx="2207816" cy="220781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A6D46E-A091-49EE-B394-373B0A9B9BC3}">
      <dsp:nvSpPr>
        <dsp:cNvPr id="0" name=""/>
        <dsp:cNvSpPr/>
      </dsp:nvSpPr>
      <dsp:spPr>
        <a:xfrm>
          <a:off x="5294920" y="0"/>
          <a:ext cx="5137494" cy="6630080"/>
        </a:xfrm>
        <a:prstGeom prst="roundRect">
          <a:avLst>
            <a:gd name="adj" fmla="val 10000"/>
          </a:avLst>
        </a:prstGeom>
        <a:solidFill>
          <a:schemeClr val="accent6">
            <a:lumMod val="75000"/>
            <a:alpha val="7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latin typeface="Montserrat Bold"/>
            </a:rPr>
            <a:t>Пункты 16(2), 16(3</a:t>
          </a:r>
          <a:r>
            <a:rPr lang="ru-RU" sz="2500" b="1" kern="1200" smtClean="0">
              <a:latin typeface="Montserrat Bold"/>
            </a:rPr>
            <a:t>), </a:t>
          </a:r>
          <a:r>
            <a:rPr lang="ru-RU" sz="2500" b="1" kern="1200" smtClean="0">
              <a:latin typeface="Montserrat Bold"/>
            </a:rPr>
            <a:t>16(4) Положения № 145    </a:t>
          </a:r>
          <a:endParaRPr lang="ru-RU" sz="2500" b="1" kern="1200" dirty="0" smtClean="0">
            <a:latin typeface="Montserrat Bold"/>
          </a:endParaRP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latin typeface="Montserrat Bold"/>
            </a:rPr>
            <a:t>Ведомости объемов работ предоставляются для проведения проверки достоверности определения сметной стоимости</a:t>
          </a:r>
          <a:endParaRPr lang="ru-RU" sz="2500" kern="1200" dirty="0">
            <a:latin typeface="Montserrat Bold"/>
          </a:endParaRPr>
        </a:p>
      </dsp:txBody>
      <dsp:txXfrm>
        <a:off x="5294920" y="2652032"/>
        <a:ext cx="5137494" cy="2652032"/>
      </dsp:txXfrm>
    </dsp:sp>
    <dsp:sp modelId="{A04E1284-38D7-4EDF-A85B-45E442455E87}">
      <dsp:nvSpPr>
        <dsp:cNvPr id="0" name=""/>
        <dsp:cNvSpPr/>
      </dsp:nvSpPr>
      <dsp:spPr>
        <a:xfrm>
          <a:off x="6759759" y="397804"/>
          <a:ext cx="2207816" cy="220781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7B7789-D31C-4EF1-AF74-889ECD1F0D5C}">
      <dsp:nvSpPr>
        <dsp:cNvPr id="0" name=""/>
        <dsp:cNvSpPr/>
      </dsp:nvSpPr>
      <dsp:spPr>
        <a:xfrm>
          <a:off x="10554892" y="0"/>
          <a:ext cx="5137494" cy="6630080"/>
        </a:xfrm>
        <a:prstGeom prst="roundRect">
          <a:avLst>
            <a:gd name="adj" fmla="val 10000"/>
          </a:avLst>
        </a:prstGeom>
        <a:solidFill>
          <a:schemeClr val="accent4">
            <a:lumMod val="5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latin typeface="Montserrat Bold"/>
            </a:rPr>
            <a:t>Пункт 18 </a:t>
          </a:r>
          <a:r>
            <a:rPr lang="ru-RU" sz="2500" b="1" kern="1200" smtClean="0">
              <a:latin typeface="Montserrat Bold"/>
            </a:rPr>
            <a:t>Положения </a:t>
          </a:r>
          <a:r>
            <a:rPr lang="ru-RU" sz="2500" b="1" kern="1200" smtClean="0">
              <a:latin typeface="Montserrat Bold"/>
            </a:rPr>
            <a:t>№ 145</a:t>
          </a:r>
          <a:endParaRPr lang="ru-RU" sz="2500" b="1" kern="1200" dirty="0" smtClean="0">
            <a:latin typeface="Montserrat Bold"/>
          </a:endParaRP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latin typeface="Montserrat Bold"/>
            </a:rPr>
            <a:t>  </a:t>
          </a:r>
          <a:r>
            <a:rPr lang="ru-RU" sz="2500" kern="1200" dirty="0" smtClean="0">
              <a:latin typeface="Montserrat Bold"/>
            </a:rPr>
            <a:t>Требования к формату документов, представляемых в электронной форме, утверждаются Минстроем России</a:t>
          </a:r>
          <a:endParaRPr lang="ru-RU" sz="2500" kern="1200" dirty="0">
            <a:latin typeface="Montserrat Bold"/>
          </a:endParaRPr>
        </a:p>
      </dsp:txBody>
      <dsp:txXfrm>
        <a:off x="10554892" y="2652032"/>
        <a:ext cx="5137494" cy="2652032"/>
      </dsp:txXfrm>
    </dsp:sp>
    <dsp:sp modelId="{C5CD88F8-16AA-4079-9263-4969FE1B4D53}">
      <dsp:nvSpPr>
        <dsp:cNvPr id="0" name=""/>
        <dsp:cNvSpPr/>
      </dsp:nvSpPr>
      <dsp:spPr>
        <a:xfrm>
          <a:off x="12051378" y="397804"/>
          <a:ext cx="2207816" cy="220781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0DA614-4E18-4775-AFD8-00E8E96671E1}">
      <dsp:nvSpPr>
        <dsp:cNvPr id="0" name=""/>
        <dsp:cNvSpPr/>
      </dsp:nvSpPr>
      <dsp:spPr>
        <a:xfrm>
          <a:off x="629093" y="5304064"/>
          <a:ext cx="14469149" cy="994512"/>
        </a:xfrm>
        <a:prstGeom prst="leftRightArrow">
          <a:avLst/>
        </a:prstGeom>
        <a:gradFill flip="none" rotWithShape="0">
          <a:gsLst>
            <a:gs pos="0">
              <a:schemeClr val="accent1">
                <a:lumMod val="60000"/>
                <a:lumOff val="40000"/>
                <a:tint val="66000"/>
                <a:satMod val="160000"/>
              </a:schemeClr>
            </a:gs>
            <a:gs pos="50000">
              <a:schemeClr val="accent1">
                <a:lumMod val="60000"/>
                <a:lumOff val="40000"/>
                <a:tint val="44500"/>
                <a:satMod val="160000"/>
              </a:schemeClr>
            </a:gs>
            <a:gs pos="100000">
              <a:schemeClr val="accent1">
                <a:lumMod val="60000"/>
                <a:lumOff val="40000"/>
                <a:tint val="23500"/>
                <a:satMod val="160000"/>
              </a:schemeClr>
            </a:gs>
          </a:gsLst>
          <a:lin ang="8100000" scaled="1"/>
          <a:tileRect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7516B4-ABD0-4512-A5A9-4F6AAD99B93B}">
      <dsp:nvSpPr>
        <dsp:cNvPr id="0" name=""/>
        <dsp:cNvSpPr/>
      </dsp:nvSpPr>
      <dsp:spPr>
        <a:xfrm>
          <a:off x="2697601" y="0"/>
          <a:ext cx="4143328" cy="23018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Montserrat Bold"/>
            </a:rPr>
            <a:t>Часть 5.3 статьи 49 Градостроительного кодекса                  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Montserrat Bold"/>
            </a:rPr>
            <a:t>Проектная документация …… для проведения экспертизы предоставляются в электронной форме</a:t>
          </a:r>
          <a:endParaRPr lang="ru-RU" sz="2000" kern="1200" dirty="0">
            <a:latin typeface="Montserrat Bold"/>
          </a:endParaRPr>
        </a:p>
      </dsp:txBody>
      <dsp:txXfrm>
        <a:off x="2765020" y="67419"/>
        <a:ext cx="4008490" cy="2167011"/>
      </dsp:txXfrm>
    </dsp:sp>
    <dsp:sp modelId="{CBCF1046-C8F9-4CE5-8EF1-3513EC716D93}">
      <dsp:nvSpPr>
        <dsp:cNvPr id="0" name=""/>
        <dsp:cNvSpPr/>
      </dsp:nvSpPr>
      <dsp:spPr>
        <a:xfrm rot="5400000">
          <a:off x="4337669" y="2359395"/>
          <a:ext cx="863193" cy="10358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-5400000">
        <a:off x="4458516" y="2445714"/>
        <a:ext cx="621500" cy="604235"/>
      </dsp:txXfrm>
    </dsp:sp>
    <dsp:sp modelId="{37614971-6F42-4E35-A7EC-6B44AA312F06}">
      <dsp:nvSpPr>
        <dsp:cNvPr id="0" name=""/>
        <dsp:cNvSpPr/>
      </dsp:nvSpPr>
      <dsp:spPr>
        <a:xfrm>
          <a:off x="2697601" y="3452773"/>
          <a:ext cx="4143328" cy="23018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Montserrat Bold"/>
            </a:rPr>
            <a:t>Пункт 18 </a:t>
          </a:r>
          <a:r>
            <a:rPr lang="ru-RU" sz="2000" b="1" kern="1200" smtClean="0">
              <a:latin typeface="Montserrat Bold"/>
            </a:rPr>
            <a:t>Положения </a:t>
          </a:r>
          <a:r>
            <a:rPr lang="ru-RU" sz="2000" b="1" kern="1200" smtClean="0">
              <a:latin typeface="Montserrat Bold"/>
            </a:rPr>
            <a:t>№ 145                   </a:t>
          </a:r>
          <a:endParaRPr lang="ru-RU" sz="2000" b="1" kern="1200" dirty="0" smtClean="0">
            <a:latin typeface="Montserrat Bold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Montserrat Bold"/>
            </a:rPr>
            <a:t>Требования к формату документов, предоставляемых в электронной форме, утверждаются Минстроем России</a:t>
          </a:r>
          <a:endParaRPr lang="ru-RU" sz="2000" kern="1200" dirty="0">
            <a:latin typeface="Montserrat Bold"/>
          </a:endParaRPr>
        </a:p>
      </dsp:txBody>
      <dsp:txXfrm>
        <a:off x="2765020" y="3520192"/>
        <a:ext cx="4008490" cy="2167011"/>
      </dsp:txXfrm>
    </dsp:sp>
    <dsp:sp modelId="{AF6B1178-8A00-4A66-9379-F791FAA737A2}">
      <dsp:nvSpPr>
        <dsp:cNvPr id="0" name=""/>
        <dsp:cNvSpPr/>
      </dsp:nvSpPr>
      <dsp:spPr>
        <a:xfrm rot="5400000">
          <a:off x="4337669" y="5812168"/>
          <a:ext cx="863193" cy="10358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-5400000">
        <a:off x="4458516" y="5898487"/>
        <a:ext cx="621500" cy="604235"/>
      </dsp:txXfrm>
    </dsp:sp>
    <dsp:sp modelId="{F810DAB5-B9A3-47F0-BD5B-3EEEBBC08544}">
      <dsp:nvSpPr>
        <dsp:cNvPr id="0" name=""/>
        <dsp:cNvSpPr/>
      </dsp:nvSpPr>
      <dsp:spPr>
        <a:xfrm>
          <a:off x="2697601" y="6905547"/>
          <a:ext cx="4143328" cy="23018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Montserrat Bold"/>
            </a:rPr>
            <a:t>Пункт 2 Требований к формату </a:t>
          </a:r>
          <a:r>
            <a:rPr lang="ru-RU" sz="2000" b="1" kern="1200" smtClean="0">
              <a:latin typeface="Montserrat Bold"/>
            </a:rPr>
            <a:t>электронных </a:t>
          </a:r>
          <a:r>
            <a:rPr lang="ru-RU" sz="2000" b="1" kern="1200" smtClean="0">
              <a:latin typeface="Montserrat Bold"/>
            </a:rPr>
            <a:t>документов, </a:t>
          </a:r>
          <a:r>
            <a:rPr lang="ru-RU" sz="2000" kern="1200" smtClean="0">
              <a:latin typeface="Montserrat Bold"/>
            </a:rPr>
            <a:t>утв</a:t>
          </a:r>
          <a:r>
            <a:rPr lang="ru-RU" sz="2000" kern="1200" dirty="0" smtClean="0">
              <a:latin typeface="Montserrat Bold"/>
            </a:rPr>
            <a:t>. Приказом Минстроя </a:t>
          </a:r>
          <a:r>
            <a:rPr lang="ru-RU" sz="2000" kern="1200" smtClean="0">
              <a:latin typeface="Montserrat Bold"/>
            </a:rPr>
            <a:t>России </a:t>
          </a:r>
          <a:r>
            <a:rPr lang="ru-RU" sz="2000" kern="1200" smtClean="0">
              <a:latin typeface="Montserrat Bold"/>
            </a:rPr>
            <a:t>от 25.08.2025 № 783/пр </a:t>
          </a:r>
          <a:endParaRPr lang="ru-RU" sz="2000" kern="1200" dirty="0">
            <a:latin typeface="Montserrat Bold"/>
          </a:endParaRPr>
        </a:p>
      </dsp:txBody>
      <dsp:txXfrm>
        <a:off x="2765020" y="6972966"/>
        <a:ext cx="4008490" cy="216701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9DEE42-4012-4586-B66A-97078F1EA4FD}">
      <dsp:nvSpPr>
        <dsp:cNvPr id="0" name=""/>
        <dsp:cNvSpPr/>
      </dsp:nvSpPr>
      <dsp:spPr>
        <a:xfrm>
          <a:off x="1179635" y="605239"/>
          <a:ext cx="13896728" cy="2952750"/>
        </a:xfrm>
        <a:prstGeom prst="rect">
          <a:avLst/>
        </a:prstGeom>
        <a:solidFill>
          <a:srgbClr val="779DB3">
            <a:alpha val="40000"/>
          </a:srgb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9996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u="none" kern="1200" dirty="0" smtClean="0"/>
            <a:t>Платный экспресс-курс по методике составления ведомости объемов работ на основе Университета Минстроя России</a:t>
          </a:r>
          <a:endParaRPr lang="ru-RU" sz="3600" u="none" kern="1200" dirty="0"/>
        </a:p>
      </dsp:txBody>
      <dsp:txXfrm>
        <a:off x="1179635" y="605239"/>
        <a:ext cx="13896728" cy="2952750"/>
      </dsp:txXfrm>
    </dsp:sp>
    <dsp:sp modelId="{0E8D141C-5BA0-483E-9D29-5AA2664736BD}">
      <dsp:nvSpPr>
        <dsp:cNvPr id="0" name=""/>
        <dsp:cNvSpPr/>
      </dsp:nvSpPr>
      <dsp:spPr>
        <a:xfrm>
          <a:off x="412074" y="336742"/>
          <a:ext cx="2603932" cy="281245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2E94BC-BC45-42CC-9428-9555F87F7DE0}">
      <dsp:nvSpPr>
        <dsp:cNvPr id="0" name=""/>
        <dsp:cNvSpPr/>
      </dsp:nvSpPr>
      <dsp:spPr>
        <a:xfrm>
          <a:off x="1216013" y="4107917"/>
          <a:ext cx="13848539" cy="2952750"/>
        </a:xfrm>
        <a:prstGeom prst="rect">
          <a:avLst/>
        </a:prstGeom>
        <a:solidFill>
          <a:schemeClr val="accent5">
            <a:lumMod val="60000"/>
            <a:lumOff val="40000"/>
            <a:alpha val="4000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9996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u="none" kern="1200" dirty="0" err="1" smtClean="0"/>
            <a:t>Видеоинструкция</a:t>
          </a:r>
          <a:r>
            <a:rPr lang="ru-RU" sz="3600" u="none" kern="1200" dirty="0" smtClean="0"/>
            <a:t> по составлению ведомости объемов работ в программном комплексе Гранд-смета</a:t>
          </a:r>
          <a:endParaRPr lang="ru-RU" sz="3600" u="none" kern="1200" dirty="0"/>
        </a:p>
      </dsp:txBody>
      <dsp:txXfrm>
        <a:off x="1216013" y="4107917"/>
        <a:ext cx="13848539" cy="2952750"/>
      </dsp:txXfrm>
    </dsp:sp>
    <dsp:sp modelId="{C955A9D8-416D-4017-BFFD-A13D51E7BB7B}">
      <dsp:nvSpPr>
        <dsp:cNvPr id="0" name=""/>
        <dsp:cNvSpPr/>
      </dsp:nvSpPr>
      <dsp:spPr>
        <a:xfrm>
          <a:off x="408488" y="4050345"/>
          <a:ext cx="2711681" cy="264137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E089E0-84BE-4E4C-8984-DF9AB9BBE50F}">
      <dsp:nvSpPr>
        <dsp:cNvPr id="0" name=""/>
        <dsp:cNvSpPr/>
      </dsp:nvSpPr>
      <dsp:spPr>
        <a:xfrm>
          <a:off x="1195604" y="7562446"/>
          <a:ext cx="13888980" cy="2952750"/>
        </a:xfrm>
        <a:prstGeom prst="rect">
          <a:avLst/>
        </a:prstGeom>
        <a:solidFill>
          <a:srgbClr val="066A9C">
            <a:alpha val="40000"/>
          </a:srgb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9996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err="1" smtClean="0"/>
            <a:t>Видеоинструкция</a:t>
          </a:r>
          <a:r>
            <a:rPr lang="ru-RU" sz="3600" kern="1200" dirty="0" smtClean="0"/>
            <a:t> по составлению ведомости объемов работ в КПСР</a:t>
          </a:r>
          <a:endParaRPr lang="ru-RU" sz="3600" kern="1200" dirty="0"/>
        </a:p>
      </dsp:txBody>
      <dsp:txXfrm>
        <a:off x="1195604" y="7562446"/>
        <a:ext cx="13888980" cy="2952750"/>
      </dsp:txXfrm>
    </dsp:sp>
    <dsp:sp modelId="{B3A370F6-A189-453D-A66A-3CD529CC0BE7}">
      <dsp:nvSpPr>
        <dsp:cNvPr id="0" name=""/>
        <dsp:cNvSpPr/>
      </dsp:nvSpPr>
      <dsp:spPr>
        <a:xfrm>
          <a:off x="430336" y="7570950"/>
          <a:ext cx="2631443" cy="260395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A7C242-D729-4C9E-A11E-4F2557053BFA}">
      <dsp:nvSpPr>
        <dsp:cNvPr id="0" name=""/>
        <dsp:cNvSpPr/>
      </dsp:nvSpPr>
      <dsp:spPr>
        <a:xfrm>
          <a:off x="5022" y="2255844"/>
          <a:ext cx="5661857" cy="6718637"/>
        </a:xfrm>
        <a:prstGeom prst="roundRect">
          <a:avLst>
            <a:gd name="adj" fmla="val 10000"/>
          </a:avLst>
        </a:prstGeom>
        <a:solidFill>
          <a:srgbClr val="D0E1FF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smtClean="0">
              <a:latin typeface="Montserrat Bold"/>
            </a:rPr>
            <a:t>Подрядчик </a:t>
          </a:r>
          <a:r>
            <a:rPr lang="ru-RU" sz="2400" kern="1200" dirty="0" smtClean="0">
              <a:latin typeface="Montserrat Bold"/>
            </a:rPr>
            <a:t>обязан осуществлять строительство и связанные с ним работы в соответствии с </a:t>
          </a:r>
          <a:r>
            <a:rPr lang="ru-RU" sz="2400" b="1" kern="1200" dirty="0" smtClean="0">
              <a:solidFill>
                <a:srgbClr val="C00000"/>
              </a:solidFill>
              <a:latin typeface="Montserrat Bold"/>
            </a:rPr>
            <a:t>технической документацией</a:t>
          </a:r>
          <a:r>
            <a:rPr lang="ru-RU" sz="2400" kern="1200" dirty="0" smtClean="0">
              <a:latin typeface="Montserrat Bold"/>
            </a:rPr>
            <a:t>, определяющей объем, содержание работ и другие предъявляемые к ним требования, и </a:t>
          </a:r>
          <a:r>
            <a:rPr lang="ru-RU" sz="2400" b="1" kern="1200" dirty="0" smtClean="0">
              <a:solidFill>
                <a:srgbClr val="C00000"/>
              </a:solidFill>
              <a:latin typeface="Montserrat Bold"/>
            </a:rPr>
            <a:t>со сметой, определяющей цену работ</a:t>
          </a:r>
          <a:r>
            <a:rPr lang="ru-RU" sz="2400" b="1" kern="1200" dirty="0" smtClean="0">
              <a:latin typeface="Montserrat Bold"/>
            </a:rPr>
            <a:t>.</a:t>
          </a:r>
          <a:endParaRPr lang="ru-RU" sz="2400" kern="1200" dirty="0">
            <a:latin typeface="Montserrat Bold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Montserrat Bold"/>
            </a:rPr>
            <a:t>При отсутствии иных указаний в договоре строительного подряда предполагается, что подрядчик обязан выполнить все работы, указанные </a:t>
          </a:r>
          <a:r>
            <a:rPr lang="ru-RU" sz="2400" b="1" kern="1200" dirty="0" smtClean="0">
              <a:solidFill>
                <a:srgbClr val="C00000"/>
              </a:solidFill>
              <a:latin typeface="Montserrat Bold"/>
            </a:rPr>
            <a:t>в технической документации и </a:t>
          </a:r>
          <a:r>
            <a:rPr lang="ru-RU" sz="2400" b="1" kern="1200" smtClean="0">
              <a:solidFill>
                <a:srgbClr val="C00000"/>
              </a:solidFill>
              <a:latin typeface="Montserrat Bold"/>
            </a:rPr>
            <a:t>в </a:t>
          </a:r>
          <a:r>
            <a:rPr lang="ru-RU" sz="2400" b="1" kern="1200" smtClean="0">
              <a:solidFill>
                <a:srgbClr val="C00000"/>
              </a:solidFill>
              <a:latin typeface="Montserrat Bold"/>
            </a:rPr>
            <a:t>смете</a:t>
          </a:r>
          <a:endParaRPr lang="ru-RU" sz="2400" b="1" kern="1200" dirty="0">
            <a:solidFill>
              <a:srgbClr val="C00000"/>
            </a:solidFill>
            <a:latin typeface="Montserrat Bold"/>
          </a:endParaRPr>
        </a:p>
      </dsp:txBody>
      <dsp:txXfrm>
        <a:off x="159637" y="2410459"/>
        <a:ext cx="5352627" cy="4969699"/>
      </dsp:txXfrm>
    </dsp:sp>
    <dsp:sp modelId="{52AE879D-5608-4930-848C-FEE0DFE385D6}">
      <dsp:nvSpPr>
        <dsp:cNvPr id="0" name=""/>
        <dsp:cNvSpPr/>
      </dsp:nvSpPr>
      <dsp:spPr>
        <a:xfrm rot="503367">
          <a:off x="3137436" y="3830834"/>
          <a:ext cx="7185693" cy="7185693"/>
        </a:xfrm>
        <a:prstGeom prst="leftCircularArrow">
          <a:avLst>
            <a:gd name="adj1" fmla="val 2377"/>
            <a:gd name="adj2" fmla="val 287290"/>
            <a:gd name="adj3" fmla="val 1705566"/>
            <a:gd name="adj4" fmla="val 8667255"/>
            <a:gd name="adj5" fmla="val 277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99A954-7E95-4207-B58C-5EAB0586B589}">
      <dsp:nvSpPr>
        <dsp:cNvPr id="0" name=""/>
        <dsp:cNvSpPr/>
      </dsp:nvSpPr>
      <dsp:spPr>
        <a:xfrm>
          <a:off x="479107" y="7512948"/>
          <a:ext cx="4777999" cy="19000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8001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 smtClean="0">
              <a:latin typeface="Montserrat Bold"/>
            </a:rPr>
            <a:t>Пункт 1 статьи 743 Гражданского кодекса РФ</a:t>
          </a:r>
          <a:endParaRPr lang="ru-RU" sz="4200" kern="1200" dirty="0">
            <a:latin typeface="Montserrat Bold"/>
          </a:endParaRPr>
        </a:p>
      </dsp:txBody>
      <dsp:txXfrm>
        <a:off x="534758" y="7568599"/>
        <a:ext cx="4666697" cy="1788750"/>
      </dsp:txXfrm>
    </dsp:sp>
    <dsp:sp modelId="{847A3E02-178D-4050-81B1-0D233B0190C2}">
      <dsp:nvSpPr>
        <dsp:cNvPr id="0" name=""/>
        <dsp:cNvSpPr/>
      </dsp:nvSpPr>
      <dsp:spPr>
        <a:xfrm>
          <a:off x="6934264" y="2255489"/>
          <a:ext cx="5986199" cy="6719346"/>
        </a:xfrm>
        <a:prstGeom prst="roundRect">
          <a:avLst>
            <a:gd name="adj" fmla="val 10000"/>
          </a:avLst>
        </a:prstGeom>
        <a:solidFill>
          <a:srgbClr val="D0E1FF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smtClean="0">
              <a:latin typeface="Montserrat Bold"/>
            </a:rPr>
            <a:t>Подрядчик</a:t>
          </a:r>
          <a:r>
            <a:rPr lang="ru-RU" sz="2400" kern="1200" dirty="0" smtClean="0">
              <a:latin typeface="Montserrat Bold"/>
            </a:rPr>
            <a:t>, обнаруживший в ходе строительства </a:t>
          </a:r>
          <a:r>
            <a:rPr lang="ru-RU" sz="2400" b="1" kern="1200" dirty="0" smtClean="0">
              <a:solidFill>
                <a:srgbClr val="C00000"/>
              </a:solidFill>
              <a:latin typeface="Montserrat Bold"/>
            </a:rPr>
            <a:t>не учтенные в технической документации работы </a:t>
          </a:r>
          <a:r>
            <a:rPr lang="ru-RU" sz="2400" kern="1200" dirty="0" smtClean="0">
              <a:latin typeface="Montserrat Bold"/>
            </a:rPr>
            <a:t>и в связи с этим необходимость проведения дополнительных работ и увеличения сметной стоимости строительства, обязан сообщить об этом заказчику</a:t>
          </a:r>
          <a:endParaRPr lang="ru-RU" sz="2400" kern="1200" dirty="0">
            <a:latin typeface="Montserrat Bold"/>
          </a:endParaRPr>
        </a:p>
      </dsp:txBody>
      <dsp:txXfrm>
        <a:off x="7088895" y="3849980"/>
        <a:ext cx="5676937" cy="4970224"/>
      </dsp:txXfrm>
    </dsp:sp>
    <dsp:sp modelId="{3F063E09-7EC8-44FC-AF3F-78ABD49FC46E}">
      <dsp:nvSpPr>
        <dsp:cNvPr id="0" name=""/>
        <dsp:cNvSpPr/>
      </dsp:nvSpPr>
      <dsp:spPr>
        <a:xfrm rot="20986568">
          <a:off x="9841349" y="-181208"/>
          <a:ext cx="7839694" cy="7839694"/>
        </a:xfrm>
        <a:prstGeom prst="circularArrow">
          <a:avLst>
            <a:gd name="adj1" fmla="val 2179"/>
            <a:gd name="adj2" fmla="val 262123"/>
            <a:gd name="adj3" fmla="val 20325474"/>
            <a:gd name="adj4" fmla="val 13338618"/>
            <a:gd name="adj5" fmla="val 25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0092BA-941F-44A0-82B6-1E66581850AC}">
      <dsp:nvSpPr>
        <dsp:cNvPr id="0" name=""/>
        <dsp:cNvSpPr/>
      </dsp:nvSpPr>
      <dsp:spPr>
        <a:xfrm>
          <a:off x="7610799" y="1002012"/>
          <a:ext cx="4777999" cy="19000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8001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 smtClean="0">
              <a:latin typeface="Montserrat Bold"/>
            </a:rPr>
            <a:t>Пункт 3 статьи 743 Гражданского кодекса РФ</a:t>
          </a:r>
          <a:endParaRPr lang="ru-RU" sz="4200" kern="1200" dirty="0">
            <a:latin typeface="Montserrat Bold"/>
          </a:endParaRPr>
        </a:p>
      </dsp:txBody>
      <dsp:txXfrm>
        <a:off x="7666450" y="1057663"/>
        <a:ext cx="4666697" cy="1788750"/>
      </dsp:txXfrm>
    </dsp:sp>
    <dsp:sp modelId="{FD4F8EF7-AFCF-4892-952A-FC3358D5C404}">
      <dsp:nvSpPr>
        <dsp:cNvPr id="0" name=""/>
        <dsp:cNvSpPr/>
      </dsp:nvSpPr>
      <dsp:spPr>
        <a:xfrm>
          <a:off x="14025677" y="2251100"/>
          <a:ext cx="5754849" cy="6728124"/>
        </a:xfrm>
        <a:prstGeom prst="roundRect">
          <a:avLst>
            <a:gd name="adj" fmla="val 10000"/>
          </a:avLst>
        </a:prstGeom>
        <a:solidFill>
          <a:srgbClr val="D0E1FF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800" kern="1200" dirty="0"/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Montserrat Bold"/>
            </a:rPr>
            <a:t>Корректировка сметной документации только в части, подвергшейся изменениям в результате </a:t>
          </a:r>
          <a:r>
            <a:rPr lang="ru-RU" sz="2400" b="1" kern="1200" dirty="0" smtClean="0">
              <a:solidFill>
                <a:srgbClr val="C00000"/>
              </a:solidFill>
              <a:latin typeface="Montserrat Bold"/>
            </a:rPr>
            <a:t>изменения физических объемов работ</a:t>
          </a:r>
          <a:r>
            <a:rPr lang="ru-RU" sz="2400" kern="1200" dirty="0" smtClean="0">
              <a:latin typeface="Montserrat Bold"/>
            </a:rPr>
            <a:t>, конструктивных, организационно-технологических и других решений, предусмотренных проектной документацией.</a:t>
          </a:r>
          <a:endParaRPr lang="ru-RU" sz="2400" kern="1200" dirty="0">
            <a:latin typeface="Montserrat Bold"/>
          </a:endParaRPr>
        </a:p>
      </dsp:txBody>
      <dsp:txXfrm>
        <a:off x="14180510" y="2405933"/>
        <a:ext cx="5445183" cy="4976717"/>
      </dsp:txXfrm>
    </dsp:sp>
    <dsp:sp modelId="{F4FA6746-9C6F-459F-823C-A397BBA51B15}">
      <dsp:nvSpPr>
        <dsp:cNvPr id="0" name=""/>
        <dsp:cNvSpPr/>
      </dsp:nvSpPr>
      <dsp:spPr>
        <a:xfrm>
          <a:off x="14645975" y="7578443"/>
          <a:ext cx="4777999" cy="18987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8001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 smtClean="0">
              <a:latin typeface="Montserrat Bold"/>
            </a:rPr>
            <a:t>Пункт 45(12) постановления 145</a:t>
          </a:r>
          <a:endParaRPr lang="ru-RU" sz="4200" kern="1200" dirty="0">
            <a:latin typeface="Montserrat Bold"/>
          </a:endParaRPr>
        </a:p>
      </dsp:txBody>
      <dsp:txXfrm>
        <a:off x="14701589" y="7634057"/>
        <a:ext cx="4666771" cy="178757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5A928E-3124-4566-9ED0-A042332FE986}">
      <dsp:nvSpPr>
        <dsp:cNvPr id="0" name=""/>
        <dsp:cNvSpPr/>
      </dsp:nvSpPr>
      <dsp:spPr>
        <a:xfrm>
          <a:off x="963047" y="44525"/>
          <a:ext cx="6531129" cy="2711757"/>
        </a:xfrm>
        <a:prstGeom prst="roundRect">
          <a:avLst>
            <a:gd name="adj" fmla="val 10000"/>
          </a:avLst>
        </a:prstGeom>
        <a:solidFill>
          <a:srgbClr val="D0E1FF"/>
        </a:solidFill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rgbClr val="820000"/>
              </a:solidFill>
              <a:latin typeface="Montserrat Bold"/>
            </a:rPr>
            <a:t>СВОР</a:t>
          </a:r>
          <a:r>
            <a:rPr lang="ru-RU" sz="4000" b="1" kern="1200" dirty="0" smtClean="0">
              <a:solidFill>
                <a:srgbClr val="023A60"/>
              </a:solidFill>
              <a:latin typeface="Montserrat Bold"/>
            </a:rPr>
            <a:t> НЕ СОДЕРЖИТ обоснование внесения изменений</a:t>
          </a:r>
          <a:endParaRPr lang="ru-RU" sz="4000" b="1" kern="1200" dirty="0">
            <a:solidFill>
              <a:srgbClr val="023A60"/>
            </a:solidFill>
            <a:latin typeface="Montserrat Bold"/>
          </a:endParaRPr>
        </a:p>
      </dsp:txBody>
      <dsp:txXfrm>
        <a:off x="1042472" y="123950"/>
        <a:ext cx="6372279" cy="2552907"/>
      </dsp:txXfrm>
    </dsp:sp>
    <dsp:sp modelId="{2AA5A7E5-7450-4C06-8075-300A0518C833}">
      <dsp:nvSpPr>
        <dsp:cNvPr id="0" name=""/>
        <dsp:cNvSpPr/>
      </dsp:nvSpPr>
      <dsp:spPr>
        <a:xfrm>
          <a:off x="1616160" y="2756283"/>
          <a:ext cx="1123328" cy="20994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9431"/>
              </a:lnTo>
              <a:lnTo>
                <a:pt x="1123328" y="2099431"/>
              </a:lnTo>
            </a:path>
          </a:pathLst>
        </a:custGeom>
        <a:noFill/>
        <a:ln w="28575" cap="flat" cmpd="sng" algn="ctr">
          <a:solidFill>
            <a:srgbClr val="00B0F0"/>
          </a:solidFill>
          <a:prstDash val="lgDashDot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E4BD87-C672-4B3F-A5F7-7409A3979918}">
      <dsp:nvSpPr>
        <dsp:cNvPr id="0" name=""/>
        <dsp:cNvSpPr/>
      </dsp:nvSpPr>
      <dsp:spPr>
        <a:xfrm>
          <a:off x="2739488" y="3222932"/>
          <a:ext cx="6977493" cy="3265564"/>
        </a:xfrm>
        <a:prstGeom prst="roundRect">
          <a:avLst>
            <a:gd name="adj" fmla="val 10000"/>
          </a:avLst>
        </a:prstGeom>
        <a:solidFill>
          <a:srgbClr val="BCC4FF">
            <a:alpha val="90000"/>
          </a:srgb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>
              <a:solidFill>
                <a:srgbClr val="023A60"/>
              </a:solidFill>
              <a:latin typeface="Montserrat Bold"/>
            </a:rPr>
            <a:t>Отсутствует ссылка на пункт задания на корректировку проектной документации, в котором указано требование о внесении изменений в ПД</a:t>
          </a:r>
          <a:endParaRPr lang="ru-RU" sz="3800" kern="1200" dirty="0">
            <a:solidFill>
              <a:srgbClr val="023A60"/>
            </a:solidFill>
            <a:latin typeface="Montserrat Bold"/>
          </a:endParaRPr>
        </a:p>
      </dsp:txBody>
      <dsp:txXfrm>
        <a:off x="2835133" y="3318577"/>
        <a:ext cx="6786203" cy="3074274"/>
      </dsp:txXfrm>
    </dsp:sp>
    <dsp:sp modelId="{70C2259F-3FF2-499D-9F31-6FE9931E655B}">
      <dsp:nvSpPr>
        <dsp:cNvPr id="0" name=""/>
        <dsp:cNvSpPr/>
      </dsp:nvSpPr>
      <dsp:spPr>
        <a:xfrm>
          <a:off x="1616160" y="2756283"/>
          <a:ext cx="1134770" cy="57564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56440"/>
              </a:lnTo>
              <a:lnTo>
                <a:pt x="1134770" y="5756440"/>
              </a:lnTo>
            </a:path>
          </a:pathLst>
        </a:custGeom>
        <a:noFill/>
        <a:ln w="28575" cap="flat" cmpd="sng" algn="ctr">
          <a:solidFill>
            <a:srgbClr val="00B0F0"/>
          </a:solidFill>
          <a:prstDash val="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45A95C-D139-4BB4-8906-CCBCFB62342A}">
      <dsp:nvSpPr>
        <dsp:cNvPr id="0" name=""/>
        <dsp:cNvSpPr/>
      </dsp:nvSpPr>
      <dsp:spPr>
        <a:xfrm>
          <a:off x="2750930" y="6879940"/>
          <a:ext cx="6976814" cy="3265564"/>
        </a:xfrm>
        <a:prstGeom prst="roundRect">
          <a:avLst>
            <a:gd name="adj" fmla="val 10000"/>
          </a:avLst>
        </a:prstGeom>
        <a:solidFill>
          <a:srgbClr val="C3E7CE">
            <a:alpha val="90000"/>
          </a:srgb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>
              <a:solidFill>
                <a:srgbClr val="023A60"/>
              </a:solidFill>
              <a:latin typeface="Montserrat Bold"/>
            </a:rPr>
            <a:t>Отсутствует ссылка на пункт справки ГИПа, в котором содержится информация об изменении</a:t>
          </a:r>
          <a:endParaRPr lang="ru-RU" sz="3800" kern="1200" dirty="0">
            <a:solidFill>
              <a:srgbClr val="023A60"/>
            </a:solidFill>
            <a:latin typeface="Montserrat Bold"/>
          </a:endParaRPr>
        </a:p>
      </dsp:txBody>
      <dsp:txXfrm>
        <a:off x="2846575" y="6975585"/>
        <a:ext cx="6785524" cy="3074274"/>
      </dsp:txXfrm>
    </dsp:sp>
    <dsp:sp modelId="{3D9140DA-940D-43D4-B90C-6B292173F2CB}">
      <dsp:nvSpPr>
        <dsp:cNvPr id="0" name=""/>
        <dsp:cNvSpPr/>
      </dsp:nvSpPr>
      <dsp:spPr>
        <a:xfrm>
          <a:off x="11573063" y="0"/>
          <a:ext cx="7813647" cy="2651769"/>
        </a:xfrm>
        <a:prstGeom prst="roundRect">
          <a:avLst>
            <a:gd name="adj" fmla="val 10000"/>
          </a:avLst>
        </a:prstGeom>
        <a:solidFill>
          <a:srgbClr val="D0E1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820000"/>
              </a:solidFill>
              <a:latin typeface="Montserrat Bold"/>
            </a:rPr>
            <a:t>СВОР </a:t>
          </a:r>
          <a:r>
            <a:rPr lang="ru-RU" sz="3600" b="1" kern="1200" dirty="0" smtClean="0">
              <a:solidFill>
                <a:srgbClr val="023A60"/>
              </a:solidFill>
              <a:latin typeface="Montserrat Bold"/>
            </a:rPr>
            <a:t>содержит обоснование внесение изменений, которые не входят в предмет проверки по п. 45.12 ПП РФ 145</a:t>
          </a:r>
          <a:endParaRPr lang="ru-RU" sz="3600" b="1" kern="1200" dirty="0">
            <a:solidFill>
              <a:srgbClr val="023A60"/>
            </a:solidFill>
            <a:latin typeface="Montserrat Bold"/>
          </a:endParaRPr>
        </a:p>
      </dsp:txBody>
      <dsp:txXfrm>
        <a:off x="11650731" y="77668"/>
        <a:ext cx="7658311" cy="2496433"/>
      </dsp:txXfrm>
    </dsp:sp>
    <dsp:sp modelId="{8C029593-45B0-4FB6-AD5F-1FDFB840ACC7}">
      <dsp:nvSpPr>
        <dsp:cNvPr id="0" name=""/>
        <dsp:cNvSpPr/>
      </dsp:nvSpPr>
      <dsp:spPr>
        <a:xfrm>
          <a:off x="12354428" y="2651769"/>
          <a:ext cx="917943" cy="21129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2901"/>
              </a:lnTo>
              <a:lnTo>
                <a:pt x="917943" y="2112901"/>
              </a:lnTo>
            </a:path>
          </a:pathLst>
        </a:custGeom>
        <a:noFill/>
        <a:ln w="28575" cap="flat" cmpd="sng" algn="ctr">
          <a:solidFill>
            <a:srgbClr val="00B0F0"/>
          </a:solidFill>
          <a:prstDash val="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09CC5B-58DD-4EBB-B51E-691A6638377A}">
      <dsp:nvSpPr>
        <dsp:cNvPr id="0" name=""/>
        <dsp:cNvSpPr/>
      </dsp:nvSpPr>
      <dsp:spPr>
        <a:xfrm>
          <a:off x="13272372" y="3131888"/>
          <a:ext cx="6976814" cy="3265564"/>
        </a:xfrm>
        <a:prstGeom prst="roundRect">
          <a:avLst>
            <a:gd name="adj" fmla="val 10000"/>
          </a:avLst>
        </a:prstGeom>
        <a:solidFill>
          <a:srgbClr val="CFD6FF">
            <a:alpha val="90000"/>
          </a:srgb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>
              <a:solidFill>
                <a:srgbClr val="023A60"/>
              </a:solidFill>
              <a:latin typeface="Montserrat Bold"/>
            </a:rPr>
            <a:t>Изменения касаются замены материальных ресурсов и оборудования без изменений технических характеристик</a:t>
          </a:r>
          <a:endParaRPr lang="ru-RU" sz="3800" kern="1200" dirty="0">
            <a:solidFill>
              <a:srgbClr val="023A60"/>
            </a:solidFill>
            <a:latin typeface="Montserrat Bold"/>
          </a:endParaRPr>
        </a:p>
      </dsp:txBody>
      <dsp:txXfrm>
        <a:off x="13368017" y="3227533"/>
        <a:ext cx="6785524" cy="3074274"/>
      </dsp:txXfrm>
    </dsp:sp>
    <dsp:sp modelId="{A87A9A3B-805B-43BA-A923-89F25252524A}">
      <dsp:nvSpPr>
        <dsp:cNvPr id="0" name=""/>
        <dsp:cNvSpPr/>
      </dsp:nvSpPr>
      <dsp:spPr>
        <a:xfrm>
          <a:off x="12354428" y="2651769"/>
          <a:ext cx="1033205" cy="57826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82678"/>
              </a:lnTo>
              <a:lnTo>
                <a:pt x="1033205" y="5782678"/>
              </a:lnTo>
            </a:path>
          </a:pathLst>
        </a:custGeom>
        <a:noFill/>
        <a:ln w="28575" cap="flat" cmpd="sng" algn="ctr">
          <a:solidFill>
            <a:srgbClr val="00B0F0"/>
          </a:solidFill>
          <a:prstDash val="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6C070A-E772-4BB2-9BB8-0E0AF36EF2EB}">
      <dsp:nvSpPr>
        <dsp:cNvPr id="0" name=""/>
        <dsp:cNvSpPr/>
      </dsp:nvSpPr>
      <dsp:spPr>
        <a:xfrm>
          <a:off x="13387633" y="6801665"/>
          <a:ext cx="6976814" cy="3265564"/>
        </a:xfrm>
        <a:prstGeom prst="roundRect">
          <a:avLst>
            <a:gd name="adj" fmla="val 10000"/>
          </a:avLst>
        </a:prstGeom>
        <a:solidFill>
          <a:srgbClr val="C3E7CE">
            <a:alpha val="90000"/>
          </a:srgb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>
              <a:solidFill>
                <a:srgbClr val="023A60"/>
              </a:solidFill>
              <a:latin typeface="Montserrat Bold"/>
            </a:rPr>
            <a:t>Изменения касаются исправления ошибок в сметной документации</a:t>
          </a:r>
          <a:endParaRPr lang="ru-RU" sz="3800" kern="1200" dirty="0">
            <a:solidFill>
              <a:srgbClr val="023A60"/>
            </a:solidFill>
            <a:latin typeface="Montserrat Bold"/>
          </a:endParaRPr>
        </a:p>
      </dsp:txBody>
      <dsp:txXfrm>
        <a:off x="13483278" y="6897310"/>
        <a:ext cx="6785524" cy="30742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45" name="Shape 45"/>
          <p:cNvSpPr>
            <a:spLocks noGrp="1"/>
          </p:cNvSpPr>
          <p:nvPr>
            <p:ph type="body" sz="quarter" idx="1"/>
          </p:nvPr>
        </p:nvSpPr>
        <p:spPr>
          <a:xfrm>
            <a:off x="906357" y="4715907"/>
            <a:ext cx="4984962" cy="4467701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 b="0" i="0">
        <a:latin typeface="Arial" panose="020B0604020202020204" pitchFamily="34" charset="0"/>
        <a:ea typeface="Helvetica Neue"/>
        <a:cs typeface="Arial" panose="020B0604020202020204" pitchFamily="34" charset="0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8408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0526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9585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8467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2900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151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0117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4468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9504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5423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2359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4328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6681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2055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9020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0629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title +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ircle"/>
          <p:cNvSpPr/>
          <p:nvPr/>
        </p:nvSpPr>
        <p:spPr>
          <a:xfrm>
            <a:off x="22441117" y="11878733"/>
            <a:ext cx="571501" cy="571501"/>
          </a:xfrm>
          <a:prstGeom prst="ellipse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1" i="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45350" y="12003953"/>
            <a:ext cx="571501" cy="298984"/>
          </a:xfrm>
          <a:prstGeom prst="rect">
            <a:avLst/>
          </a:prstGeom>
        </p:spPr>
        <p:txBody>
          <a:bodyPr wrap="square"/>
          <a:lstStyle>
            <a:lvl1pPr>
              <a:defRPr sz="1400" b="1">
                <a:solidFill>
                  <a:srgbClr val="F0F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3" name="Trend 2021."/>
          <p:cNvSpPr txBox="1"/>
          <p:nvPr/>
        </p:nvSpPr>
        <p:spPr>
          <a:xfrm>
            <a:off x="1381908" y="1187450"/>
            <a:ext cx="283921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dirty="0">
                <a:solidFill>
                  <a:schemeClr val="tx1"/>
                </a:solidFill>
              </a:rPr>
              <a:t>Trend 2021</a:t>
            </a:r>
            <a:r>
              <a:rPr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Graphic 172"/>
          <p:cNvSpPr/>
          <p:nvPr/>
        </p:nvSpPr>
        <p:spPr>
          <a:xfrm>
            <a:off x="22510300" y="1327027"/>
            <a:ext cx="433135" cy="284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88" y="12343"/>
                </a:moveTo>
                <a:lnTo>
                  <a:pt x="1013" y="12343"/>
                </a:lnTo>
                <a:cubicBezTo>
                  <a:pt x="453" y="12343"/>
                  <a:pt x="0" y="11652"/>
                  <a:pt x="0" y="10800"/>
                </a:cubicBezTo>
                <a:cubicBezTo>
                  <a:pt x="0" y="9948"/>
                  <a:pt x="453" y="9257"/>
                  <a:pt x="1013" y="9257"/>
                </a:cubicBezTo>
                <a:lnTo>
                  <a:pt x="20588" y="9257"/>
                </a:lnTo>
                <a:cubicBezTo>
                  <a:pt x="21147" y="9257"/>
                  <a:pt x="21600" y="9948"/>
                  <a:pt x="21600" y="10800"/>
                </a:cubicBezTo>
                <a:cubicBezTo>
                  <a:pt x="21600" y="11652"/>
                  <a:pt x="21147" y="12343"/>
                  <a:pt x="20588" y="12343"/>
                </a:cubicBezTo>
                <a:close/>
                <a:moveTo>
                  <a:pt x="21600" y="1543"/>
                </a:moveTo>
                <a:cubicBezTo>
                  <a:pt x="21600" y="691"/>
                  <a:pt x="21147" y="0"/>
                  <a:pt x="20588" y="0"/>
                </a:cubicBezTo>
                <a:lnTo>
                  <a:pt x="1013" y="0"/>
                </a:lnTo>
                <a:cubicBezTo>
                  <a:pt x="453" y="0"/>
                  <a:pt x="0" y="691"/>
                  <a:pt x="0" y="1543"/>
                </a:cubicBezTo>
                <a:cubicBezTo>
                  <a:pt x="0" y="2395"/>
                  <a:pt x="453" y="3086"/>
                  <a:pt x="1013" y="3086"/>
                </a:cubicBezTo>
                <a:lnTo>
                  <a:pt x="20588" y="3086"/>
                </a:lnTo>
                <a:cubicBezTo>
                  <a:pt x="21147" y="3086"/>
                  <a:pt x="21600" y="2395"/>
                  <a:pt x="21600" y="1543"/>
                </a:cubicBezTo>
                <a:close/>
                <a:moveTo>
                  <a:pt x="21600" y="20057"/>
                </a:moveTo>
                <a:cubicBezTo>
                  <a:pt x="21600" y="19205"/>
                  <a:pt x="21147" y="18514"/>
                  <a:pt x="20588" y="18514"/>
                </a:cubicBezTo>
                <a:lnTo>
                  <a:pt x="1013" y="18514"/>
                </a:lnTo>
                <a:cubicBezTo>
                  <a:pt x="453" y="18514"/>
                  <a:pt x="0" y="19205"/>
                  <a:pt x="0" y="20057"/>
                </a:cubicBezTo>
                <a:cubicBezTo>
                  <a:pt x="0" y="20909"/>
                  <a:pt x="453" y="21600"/>
                  <a:pt x="1013" y="21600"/>
                </a:cubicBezTo>
                <a:lnTo>
                  <a:pt x="20588" y="21600"/>
                </a:lnTo>
                <a:cubicBezTo>
                  <a:pt x="21147" y="21600"/>
                  <a:pt x="21600" y="20909"/>
                  <a:pt x="21600" y="20057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1" i="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5D3E87-3C0B-F341-A27B-E2D273F599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12414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E391CB4-F622-EE43-B7C0-C3795A8A81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5451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DCDBF16-3682-A242-9C9E-476989CD5EA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58488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456F4FF-644F-E34F-AC43-D48D8A05DF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81525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6E67A86B-D2D7-4448-8557-A3A39BC9F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04563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3B8D20F-D046-D946-99FE-1E81A88B9B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12414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C0CB0D5-2B46-DD4D-8C04-40F9D2008D4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5451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5A5B861-B62C-8042-958E-38453E09345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058488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4E68379E-C006-DE43-A791-6269DC771BB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381525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D2AFC5A0-9BEF-D44B-9C18-CB175E90F4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704563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02101214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+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1F935C2-BB49-7F44-AA76-95F6700993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12414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871FA9-522E-EF46-8ED1-22380FB407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5451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1CE6A93-8415-B84C-9636-40D989C3225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58488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4F4412B-9D40-1740-8196-208EDFDE6A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81525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F52A887-0B61-FB40-A002-18D9DB156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04563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D153C23-CF0C-C44B-9801-00A2060026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12414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A9D09E7-4FBA-1C4C-8814-B5E33FE5F0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5451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E774562-BACD-F54F-9D9D-7B802146C18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058488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A962AB2-20FD-7B4B-A867-E694B5CA857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381525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C6BEB8C-9FDC-BC4E-B300-7609F4B058E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704563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09810297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69BEC-9801-4FCD-A650-09DE5B73A1E0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4BAA7-BA86-4F9E-8D37-EF37CFDAD3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973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879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2/26/2025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310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866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2/26/2025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231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2/26/2025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941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2/26/2025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595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2/26/2025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30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2/26/2025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287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title (without header) +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ircle"/>
          <p:cNvSpPr/>
          <p:nvPr/>
        </p:nvSpPr>
        <p:spPr>
          <a:xfrm>
            <a:off x="22441117" y="11878733"/>
            <a:ext cx="571501" cy="571501"/>
          </a:xfrm>
          <a:prstGeom prst="ellipse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1" i="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45350" y="12003953"/>
            <a:ext cx="571501" cy="298984"/>
          </a:xfrm>
          <a:prstGeom prst="rect">
            <a:avLst/>
          </a:prstGeom>
        </p:spPr>
        <p:txBody>
          <a:bodyPr wrap="square"/>
          <a:lstStyle>
            <a:lvl1pPr>
              <a:defRPr sz="1400" b="1">
                <a:solidFill>
                  <a:srgbClr val="F0F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FBAE1344-71FB-214A-985A-C79AE33BAD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12414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FAF2F12-F6A2-F94B-94A1-8FC535902C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5451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2D72B2A-0AFA-E744-A788-3DBAB23340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58488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86CE5F9-F76C-5447-854F-C41CDBCF8B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81525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D67D36D-1FCA-3A46-9B4A-5D1828C6D6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04563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86BE658-6D24-CA4C-AB3D-5A54CB356B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12414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FF242D3-B6C6-414A-84B9-697A2301F81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5451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050F28B-8BAE-5B4C-B35C-E30F344D514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058488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42DCAE9-9E18-4B47-A5A0-FB78038F082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381525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32F03F1-C50A-864C-B428-79231A186CE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704563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742843292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2/26/2025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177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3353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06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98540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Subtitle (without header) +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ircle"/>
          <p:cNvSpPr/>
          <p:nvPr/>
        </p:nvSpPr>
        <p:spPr>
          <a:xfrm>
            <a:off x="22441117" y="11878733"/>
            <a:ext cx="571501" cy="571501"/>
          </a:xfrm>
          <a:prstGeom prst="ellipse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1" i="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45350" y="12003953"/>
            <a:ext cx="571501" cy="298984"/>
          </a:xfrm>
          <a:prstGeom prst="rect">
            <a:avLst/>
          </a:prstGeom>
        </p:spPr>
        <p:txBody>
          <a:bodyPr wrap="square"/>
          <a:lstStyle>
            <a:lvl1pPr>
              <a:defRPr sz="1400" b="1">
                <a:solidFill>
                  <a:srgbClr val="F0F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FBAE1344-71FB-214A-985A-C79AE33BAD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12414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FAF2F12-F6A2-F94B-94A1-8FC535902C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5451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2D72B2A-0AFA-E744-A788-3DBAB23340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58488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86CE5F9-F76C-5447-854F-C41CDBCF8B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81525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D67D36D-1FCA-3A46-9B4A-5D1828C6D6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04563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86BE658-6D24-CA4C-AB3D-5A54CB356B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12414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FF242D3-B6C6-414A-84B9-697A2301F81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5451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050F28B-8BAE-5B4C-B35C-E30F344D514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058488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42DCAE9-9E18-4B47-A5A0-FB78038F082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381525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32F03F1-C50A-864C-B428-79231A186CE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704563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669733587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title +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ircle"/>
          <p:cNvSpPr/>
          <p:nvPr/>
        </p:nvSpPr>
        <p:spPr>
          <a:xfrm>
            <a:off x="22441117" y="11878733"/>
            <a:ext cx="571501" cy="571501"/>
          </a:xfrm>
          <a:prstGeom prst="ellipse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1" i="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45350" y="12003953"/>
            <a:ext cx="571501" cy="298984"/>
          </a:xfrm>
          <a:prstGeom prst="rect">
            <a:avLst/>
          </a:prstGeom>
        </p:spPr>
        <p:txBody>
          <a:bodyPr wrap="square"/>
          <a:lstStyle>
            <a:lvl1pPr>
              <a:defRPr sz="1400" b="1">
                <a:solidFill>
                  <a:srgbClr val="F0F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3" name="Trend 2021."/>
          <p:cNvSpPr txBox="1"/>
          <p:nvPr/>
        </p:nvSpPr>
        <p:spPr>
          <a:xfrm>
            <a:off x="1381908" y="1187450"/>
            <a:ext cx="283921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dirty="0">
                <a:solidFill>
                  <a:schemeClr val="tx1"/>
                </a:solidFill>
              </a:rPr>
              <a:t>Trend 2021</a:t>
            </a:r>
            <a:r>
              <a:rPr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Graphic 172"/>
          <p:cNvSpPr/>
          <p:nvPr/>
        </p:nvSpPr>
        <p:spPr>
          <a:xfrm>
            <a:off x="22510300" y="1327027"/>
            <a:ext cx="433135" cy="284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88" y="12343"/>
                </a:moveTo>
                <a:lnTo>
                  <a:pt x="1013" y="12343"/>
                </a:lnTo>
                <a:cubicBezTo>
                  <a:pt x="453" y="12343"/>
                  <a:pt x="0" y="11652"/>
                  <a:pt x="0" y="10800"/>
                </a:cubicBezTo>
                <a:cubicBezTo>
                  <a:pt x="0" y="9948"/>
                  <a:pt x="453" y="9257"/>
                  <a:pt x="1013" y="9257"/>
                </a:cubicBezTo>
                <a:lnTo>
                  <a:pt x="20588" y="9257"/>
                </a:lnTo>
                <a:cubicBezTo>
                  <a:pt x="21147" y="9257"/>
                  <a:pt x="21600" y="9948"/>
                  <a:pt x="21600" y="10800"/>
                </a:cubicBezTo>
                <a:cubicBezTo>
                  <a:pt x="21600" y="11652"/>
                  <a:pt x="21147" y="12343"/>
                  <a:pt x="20588" y="12343"/>
                </a:cubicBezTo>
                <a:close/>
                <a:moveTo>
                  <a:pt x="21600" y="1543"/>
                </a:moveTo>
                <a:cubicBezTo>
                  <a:pt x="21600" y="691"/>
                  <a:pt x="21147" y="0"/>
                  <a:pt x="20588" y="0"/>
                </a:cubicBezTo>
                <a:lnTo>
                  <a:pt x="1013" y="0"/>
                </a:lnTo>
                <a:cubicBezTo>
                  <a:pt x="453" y="0"/>
                  <a:pt x="0" y="691"/>
                  <a:pt x="0" y="1543"/>
                </a:cubicBezTo>
                <a:cubicBezTo>
                  <a:pt x="0" y="2395"/>
                  <a:pt x="453" y="3086"/>
                  <a:pt x="1013" y="3086"/>
                </a:cubicBezTo>
                <a:lnTo>
                  <a:pt x="20588" y="3086"/>
                </a:lnTo>
                <a:cubicBezTo>
                  <a:pt x="21147" y="3086"/>
                  <a:pt x="21600" y="2395"/>
                  <a:pt x="21600" y="1543"/>
                </a:cubicBezTo>
                <a:close/>
                <a:moveTo>
                  <a:pt x="21600" y="20057"/>
                </a:moveTo>
                <a:cubicBezTo>
                  <a:pt x="21600" y="19205"/>
                  <a:pt x="21147" y="18514"/>
                  <a:pt x="20588" y="18514"/>
                </a:cubicBezTo>
                <a:lnTo>
                  <a:pt x="1013" y="18514"/>
                </a:lnTo>
                <a:cubicBezTo>
                  <a:pt x="453" y="18514"/>
                  <a:pt x="0" y="19205"/>
                  <a:pt x="0" y="20057"/>
                </a:cubicBezTo>
                <a:cubicBezTo>
                  <a:pt x="0" y="20909"/>
                  <a:pt x="453" y="21600"/>
                  <a:pt x="1013" y="21600"/>
                </a:cubicBezTo>
                <a:lnTo>
                  <a:pt x="20588" y="21600"/>
                </a:lnTo>
                <a:cubicBezTo>
                  <a:pt x="21147" y="21600"/>
                  <a:pt x="21600" y="20909"/>
                  <a:pt x="21600" y="20057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1" i="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5D3E87-3C0B-F341-A27B-E2D273F599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12414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E391CB4-F622-EE43-B7C0-C3795A8A81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5451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DCDBF16-3682-A242-9C9E-476989CD5EA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58488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456F4FF-644F-E34F-AC43-D48D8A05DF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81525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6E67A86B-D2D7-4448-8557-A3A39BC9F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04563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3B8D20F-D046-D946-99FE-1E81A88B9B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12414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C0CB0D5-2B46-DD4D-8C04-40F9D2008D4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5451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5A5B861-B62C-8042-958E-38453E09345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058488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4E68379E-C006-DE43-A791-6269DC771BB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381525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D2AFC5A0-9BEF-D44B-9C18-CB175E90F4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704563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86188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+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1F935C2-BB49-7F44-AA76-95F6700993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12414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871FA9-522E-EF46-8ED1-22380FB407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5451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1CE6A93-8415-B84C-9636-40D989C3225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58488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4F4412B-9D40-1740-8196-208EDFDE6A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81525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F52A887-0B61-FB40-A002-18D9DB156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04563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D153C23-CF0C-C44B-9801-00A2060026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12414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A9D09E7-4FBA-1C4C-8814-B5E33FE5F0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5451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E774562-BACD-F54F-9D9D-7B802146C18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058488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A962AB2-20FD-7B4B-A867-E694B5CA857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381525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C6BEB8C-9FDC-BC4E-B300-7609F4B058E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704563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7297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+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1F935C2-BB49-7F44-AA76-95F6700993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12414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871FA9-522E-EF46-8ED1-22380FB407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5451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1CE6A93-8415-B84C-9636-40D989C3225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58488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4F4412B-9D40-1740-8196-208EDFDE6A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81525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F52A887-0B61-FB40-A002-18D9DB156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04563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D153C23-CF0C-C44B-9801-00A2060026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12414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A9D09E7-4FBA-1C4C-8814-B5E33FE5F0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5451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E774562-BACD-F54F-9D9D-7B802146C18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058488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A962AB2-20FD-7B4B-A867-E694B5CA857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381525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C6BEB8C-9FDC-BC4E-B300-7609F4B058E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704563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58445349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ircle"/>
          <p:cNvSpPr/>
          <p:nvPr/>
        </p:nvSpPr>
        <p:spPr>
          <a:xfrm>
            <a:off x="22441117" y="11878733"/>
            <a:ext cx="571501" cy="571501"/>
          </a:xfrm>
          <a:prstGeom prst="ellipse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1" i="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45350" y="12003953"/>
            <a:ext cx="571501" cy="298984"/>
          </a:xfrm>
          <a:prstGeom prst="rect">
            <a:avLst/>
          </a:prstGeom>
        </p:spPr>
        <p:txBody>
          <a:bodyPr wrap="square"/>
          <a:lstStyle>
            <a:lvl1pPr>
              <a:defRPr sz="1400" b="1">
                <a:solidFill>
                  <a:srgbClr val="F0F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3" name="Trend 2021."/>
          <p:cNvSpPr txBox="1"/>
          <p:nvPr/>
        </p:nvSpPr>
        <p:spPr>
          <a:xfrm>
            <a:off x="1381908" y="1187450"/>
            <a:ext cx="283921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dirty="0">
                <a:solidFill>
                  <a:schemeClr val="tx1"/>
                </a:solidFill>
              </a:rPr>
              <a:t>Trend 2021</a:t>
            </a:r>
            <a:r>
              <a:rPr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Graphic 172"/>
          <p:cNvSpPr/>
          <p:nvPr/>
        </p:nvSpPr>
        <p:spPr>
          <a:xfrm>
            <a:off x="22510300" y="1327027"/>
            <a:ext cx="433135" cy="284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88" y="12343"/>
                </a:moveTo>
                <a:lnTo>
                  <a:pt x="1013" y="12343"/>
                </a:lnTo>
                <a:cubicBezTo>
                  <a:pt x="453" y="12343"/>
                  <a:pt x="0" y="11652"/>
                  <a:pt x="0" y="10800"/>
                </a:cubicBezTo>
                <a:cubicBezTo>
                  <a:pt x="0" y="9948"/>
                  <a:pt x="453" y="9257"/>
                  <a:pt x="1013" y="9257"/>
                </a:cubicBezTo>
                <a:lnTo>
                  <a:pt x="20588" y="9257"/>
                </a:lnTo>
                <a:cubicBezTo>
                  <a:pt x="21147" y="9257"/>
                  <a:pt x="21600" y="9948"/>
                  <a:pt x="21600" y="10800"/>
                </a:cubicBezTo>
                <a:cubicBezTo>
                  <a:pt x="21600" y="11652"/>
                  <a:pt x="21147" y="12343"/>
                  <a:pt x="20588" y="12343"/>
                </a:cubicBezTo>
                <a:close/>
                <a:moveTo>
                  <a:pt x="21600" y="1543"/>
                </a:moveTo>
                <a:cubicBezTo>
                  <a:pt x="21600" y="691"/>
                  <a:pt x="21147" y="0"/>
                  <a:pt x="20588" y="0"/>
                </a:cubicBezTo>
                <a:lnTo>
                  <a:pt x="1013" y="0"/>
                </a:lnTo>
                <a:cubicBezTo>
                  <a:pt x="453" y="0"/>
                  <a:pt x="0" y="691"/>
                  <a:pt x="0" y="1543"/>
                </a:cubicBezTo>
                <a:cubicBezTo>
                  <a:pt x="0" y="2395"/>
                  <a:pt x="453" y="3086"/>
                  <a:pt x="1013" y="3086"/>
                </a:cubicBezTo>
                <a:lnTo>
                  <a:pt x="20588" y="3086"/>
                </a:lnTo>
                <a:cubicBezTo>
                  <a:pt x="21147" y="3086"/>
                  <a:pt x="21600" y="2395"/>
                  <a:pt x="21600" y="1543"/>
                </a:cubicBezTo>
                <a:close/>
                <a:moveTo>
                  <a:pt x="21600" y="20057"/>
                </a:moveTo>
                <a:cubicBezTo>
                  <a:pt x="21600" y="19205"/>
                  <a:pt x="21147" y="18514"/>
                  <a:pt x="20588" y="18514"/>
                </a:cubicBezTo>
                <a:lnTo>
                  <a:pt x="1013" y="18514"/>
                </a:lnTo>
                <a:cubicBezTo>
                  <a:pt x="453" y="18514"/>
                  <a:pt x="0" y="19205"/>
                  <a:pt x="0" y="20057"/>
                </a:cubicBezTo>
                <a:cubicBezTo>
                  <a:pt x="0" y="20909"/>
                  <a:pt x="453" y="21600"/>
                  <a:pt x="1013" y="21600"/>
                </a:cubicBezTo>
                <a:lnTo>
                  <a:pt x="20588" y="21600"/>
                </a:lnTo>
                <a:cubicBezTo>
                  <a:pt x="21147" y="21600"/>
                  <a:pt x="21600" y="20909"/>
                  <a:pt x="21600" y="20057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1" i="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42960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ircle"/>
          <p:cNvSpPr/>
          <p:nvPr/>
        </p:nvSpPr>
        <p:spPr>
          <a:xfrm>
            <a:off x="22441117" y="11878733"/>
            <a:ext cx="571501" cy="571501"/>
          </a:xfrm>
          <a:prstGeom prst="ellipse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1" i="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45350" y="12003953"/>
            <a:ext cx="571501" cy="298984"/>
          </a:xfrm>
          <a:prstGeom prst="rect">
            <a:avLst/>
          </a:prstGeom>
        </p:spPr>
        <p:txBody>
          <a:bodyPr wrap="square"/>
          <a:lstStyle>
            <a:lvl1pPr>
              <a:defRPr sz="1400" b="1">
                <a:solidFill>
                  <a:srgbClr val="F0F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3" name="Trend 2021."/>
          <p:cNvSpPr txBox="1"/>
          <p:nvPr/>
        </p:nvSpPr>
        <p:spPr>
          <a:xfrm>
            <a:off x="1381908" y="1187450"/>
            <a:ext cx="283921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dirty="0">
                <a:solidFill>
                  <a:schemeClr val="tx1"/>
                </a:solidFill>
              </a:rPr>
              <a:t>Trend 2021</a:t>
            </a:r>
            <a:r>
              <a:rPr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Graphic 172"/>
          <p:cNvSpPr/>
          <p:nvPr/>
        </p:nvSpPr>
        <p:spPr>
          <a:xfrm>
            <a:off x="22510300" y="1327027"/>
            <a:ext cx="433135" cy="284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88" y="12343"/>
                </a:moveTo>
                <a:lnTo>
                  <a:pt x="1013" y="12343"/>
                </a:lnTo>
                <a:cubicBezTo>
                  <a:pt x="453" y="12343"/>
                  <a:pt x="0" y="11652"/>
                  <a:pt x="0" y="10800"/>
                </a:cubicBezTo>
                <a:cubicBezTo>
                  <a:pt x="0" y="9948"/>
                  <a:pt x="453" y="9257"/>
                  <a:pt x="1013" y="9257"/>
                </a:cubicBezTo>
                <a:lnTo>
                  <a:pt x="20588" y="9257"/>
                </a:lnTo>
                <a:cubicBezTo>
                  <a:pt x="21147" y="9257"/>
                  <a:pt x="21600" y="9948"/>
                  <a:pt x="21600" y="10800"/>
                </a:cubicBezTo>
                <a:cubicBezTo>
                  <a:pt x="21600" y="11652"/>
                  <a:pt x="21147" y="12343"/>
                  <a:pt x="20588" y="12343"/>
                </a:cubicBezTo>
                <a:close/>
                <a:moveTo>
                  <a:pt x="21600" y="1543"/>
                </a:moveTo>
                <a:cubicBezTo>
                  <a:pt x="21600" y="691"/>
                  <a:pt x="21147" y="0"/>
                  <a:pt x="20588" y="0"/>
                </a:cubicBezTo>
                <a:lnTo>
                  <a:pt x="1013" y="0"/>
                </a:lnTo>
                <a:cubicBezTo>
                  <a:pt x="453" y="0"/>
                  <a:pt x="0" y="691"/>
                  <a:pt x="0" y="1543"/>
                </a:cubicBezTo>
                <a:cubicBezTo>
                  <a:pt x="0" y="2395"/>
                  <a:pt x="453" y="3086"/>
                  <a:pt x="1013" y="3086"/>
                </a:cubicBezTo>
                <a:lnTo>
                  <a:pt x="20588" y="3086"/>
                </a:lnTo>
                <a:cubicBezTo>
                  <a:pt x="21147" y="3086"/>
                  <a:pt x="21600" y="2395"/>
                  <a:pt x="21600" y="1543"/>
                </a:cubicBezTo>
                <a:close/>
                <a:moveTo>
                  <a:pt x="21600" y="20057"/>
                </a:moveTo>
                <a:cubicBezTo>
                  <a:pt x="21600" y="19205"/>
                  <a:pt x="21147" y="18514"/>
                  <a:pt x="20588" y="18514"/>
                </a:cubicBezTo>
                <a:lnTo>
                  <a:pt x="1013" y="18514"/>
                </a:lnTo>
                <a:cubicBezTo>
                  <a:pt x="453" y="18514"/>
                  <a:pt x="0" y="19205"/>
                  <a:pt x="0" y="20057"/>
                </a:cubicBezTo>
                <a:cubicBezTo>
                  <a:pt x="0" y="20909"/>
                  <a:pt x="453" y="21600"/>
                  <a:pt x="1013" y="21600"/>
                </a:cubicBezTo>
                <a:lnTo>
                  <a:pt x="20588" y="21600"/>
                </a:lnTo>
                <a:cubicBezTo>
                  <a:pt x="21147" y="21600"/>
                  <a:pt x="21600" y="20909"/>
                  <a:pt x="21600" y="20057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1" i="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25054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title +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ircle"/>
          <p:cNvSpPr/>
          <p:nvPr/>
        </p:nvSpPr>
        <p:spPr>
          <a:xfrm>
            <a:off x="22441117" y="11878733"/>
            <a:ext cx="571501" cy="571501"/>
          </a:xfrm>
          <a:prstGeom prst="ellipse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1" i="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45350" y="12003953"/>
            <a:ext cx="571501" cy="298984"/>
          </a:xfrm>
          <a:prstGeom prst="rect">
            <a:avLst/>
          </a:prstGeom>
        </p:spPr>
        <p:txBody>
          <a:bodyPr wrap="square"/>
          <a:lstStyle>
            <a:lvl1pPr>
              <a:defRPr sz="1400" b="1">
                <a:solidFill>
                  <a:srgbClr val="F0F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3" name="Trend 2021."/>
          <p:cNvSpPr txBox="1"/>
          <p:nvPr/>
        </p:nvSpPr>
        <p:spPr>
          <a:xfrm>
            <a:off x="1381908" y="1187450"/>
            <a:ext cx="283921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dirty="0">
                <a:solidFill>
                  <a:schemeClr val="tx1"/>
                </a:solidFill>
              </a:rPr>
              <a:t>Trend 2021</a:t>
            </a:r>
            <a:r>
              <a:rPr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Graphic 172"/>
          <p:cNvSpPr/>
          <p:nvPr/>
        </p:nvSpPr>
        <p:spPr>
          <a:xfrm>
            <a:off x="22510300" y="1327027"/>
            <a:ext cx="433135" cy="284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88" y="12343"/>
                </a:moveTo>
                <a:lnTo>
                  <a:pt x="1013" y="12343"/>
                </a:lnTo>
                <a:cubicBezTo>
                  <a:pt x="453" y="12343"/>
                  <a:pt x="0" y="11652"/>
                  <a:pt x="0" y="10800"/>
                </a:cubicBezTo>
                <a:cubicBezTo>
                  <a:pt x="0" y="9948"/>
                  <a:pt x="453" y="9257"/>
                  <a:pt x="1013" y="9257"/>
                </a:cubicBezTo>
                <a:lnTo>
                  <a:pt x="20588" y="9257"/>
                </a:lnTo>
                <a:cubicBezTo>
                  <a:pt x="21147" y="9257"/>
                  <a:pt x="21600" y="9948"/>
                  <a:pt x="21600" y="10800"/>
                </a:cubicBezTo>
                <a:cubicBezTo>
                  <a:pt x="21600" y="11652"/>
                  <a:pt x="21147" y="12343"/>
                  <a:pt x="20588" y="12343"/>
                </a:cubicBezTo>
                <a:close/>
                <a:moveTo>
                  <a:pt x="21600" y="1543"/>
                </a:moveTo>
                <a:cubicBezTo>
                  <a:pt x="21600" y="691"/>
                  <a:pt x="21147" y="0"/>
                  <a:pt x="20588" y="0"/>
                </a:cubicBezTo>
                <a:lnTo>
                  <a:pt x="1013" y="0"/>
                </a:lnTo>
                <a:cubicBezTo>
                  <a:pt x="453" y="0"/>
                  <a:pt x="0" y="691"/>
                  <a:pt x="0" y="1543"/>
                </a:cubicBezTo>
                <a:cubicBezTo>
                  <a:pt x="0" y="2395"/>
                  <a:pt x="453" y="3086"/>
                  <a:pt x="1013" y="3086"/>
                </a:cubicBezTo>
                <a:lnTo>
                  <a:pt x="20588" y="3086"/>
                </a:lnTo>
                <a:cubicBezTo>
                  <a:pt x="21147" y="3086"/>
                  <a:pt x="21600" y="2395"/>
                  <a:pt x="21600" y="1543"/>
                </a:cubicBezTo>
                <a:close/>
                <a:moveTo>
                  <a:pt x="21600" y="20057"/>
                </a:moveTo>
                <a:cubicBezTo>
                  <a:pt x="21600" y="19205"/>
                  <a:pt x="21147" y="18514"/>
                  <a:pt x="20588" y="18514"/>
                </a:cubicBezTo>
                <a:lnTo>
                  <a:pt x="1013" y="18514"/>
                </a:lnTo>
                <a:cubicBezTo>
                  <a:pt x="453" y="18514"/>
                  <a:pt x="0" y="19205"/>
                  <a:pt x="0" y="20057"/>
                </a:cubicBezTo>
                <a:cubicBezTo>
                  <a:pt x="0" y="20909"/>
                  <a:pt x="453" y="21600"/>
                  <a:pt x="1013" y="21600"/>
                </a:cubicBezTo>
                <a:lnTo>
                  <a:pt x="20588" y="21600"/>
                </a:lnTo>
                <a:cubicBezTo>
                  <a:pt x="21147" y="21600"/>
                  <a:pt x="21600" y="20909"/>
                  <a:pt x="21600" y="20057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1" i="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5D3E87-3C0B-F341-A27B-E2D273F599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12414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E391CB4-F622-EE43-B7C0-C3795A8A81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5451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DCDBF16-3682-A242-9C9E-476989CD5EA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58488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456F4FF-644F-E34F-AC43-D48D8A05DF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81525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6E67A86B-D2D7-4448-8557-A3A39BC9F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04563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3B8D20F-D046-D946-99FE-1E81A88B9B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12414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C0CB0D5-2B46-DD4D-8C04-40F9D2008D4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5451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5A5B861-B62C-8042-958E-38453E09345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058488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4E68379E-C006-DE43-A791-6269DC771BB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381525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D2AFC5A0-9BEF-D44B-9C18-CB175E90F4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704563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72303534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title (without header) +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ircle"/>
          <p:cNvSpPr/>
          <p:nvPr/>
        </p:nvSpPr>
        <p:spPr>
          <a:xfrm>
            <a:off x="22441117" y="11878733"/>
            <a:ext cx="571501" cy="571501"/>
          </a:xfrm>
          <a:prstGeom prst="ellipse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1" i="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45350" y="12003953"/>
            <a:ext cx="571501" cy="298984"/>
          </a:xfrm>
          <a:prstGeom prst="rect">
            <a:avLst/>
          </a:prstGeom>
        </p:spPr>
        <p:txBody>
          <a:bodyPr wrap="square"/>
          <a:lstStyle>
            <a:lvl1pPr>
              <a:defRPr sz="1400" b="1">
                <a:solidFill>
                  <a:srgbClr val="F0F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FBAE1344-71FB-214A-985A-C79AE33BAD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12414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FAF2F12-F6A2-F94B-94A1-8FC535902C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5451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2D72B2A-0AFA-E744-A788-3DBAB23340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58488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86CE5F9-F76C-5447-854F-C41CDBCF8B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81525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D67D36D-1FCA-3A46-9B4A-5D1828C6D6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04563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86BE658-6D24-CA4C-AB3D-5A54CB356B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12414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FF242D3-B6C6-414A-84B9-697A2301F81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5451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050F28B-8BAE-5B4C-B35C-E30F344D514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058488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42DCAE9-9E18-4B47-A5A0-FB78038F082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381525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32F03F1-C50A-864C-B428-79231A186CE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704563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58474918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07425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mGrid">
          <a:fgClr>
            <a:srgbClr val="EFF0E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2" r:id="rId3"/>
    <p:sldLayoutId id="2147483655" r:id="rId4"/>
    <p:sldLayoutId id="2147483676" r:id="rId5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mGrid">
          <a:fgClr>
            <a:srgbClr val="EFF0E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15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mGrid">
          <a:fgClr>
            <a:srgbClr val="EFF0E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6E2FB-41F0-48C0-B2D7-A441FE4BA29C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1B312-22B1-4824-8331-9FA1877F4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6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671" r:id="rId14"/>
    <p:sldLayoutId id="2147483674" r:id="rId15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7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6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3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2.png"/><Relationship Id="rId4" Type="http://schemas.openxmlformats.org/officeDocument/2006/relationships/image" Target="../media/image37.png"/><Relationship Id="rId9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.jpeg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24384000" cy="1372531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1926" y="5292998"/>
            <a:ext cx="22616224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6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r>
              <a:rPr lang="ru-RU" dirty="0">
                <a:sym typeface="Montserrat Bold"/>
              </a:rPr>
              <a:t>Качество сметной документации, </a:t>
            </a:r>
            <a:br>
              <a:rPr lang="ru-RU" dirty="0">
                <a:sym typeface="Montserrat Bold"/>
              </a:rPr>
            </a:br>
            <a:r>
              <a:rPr lang="ru-RU" dirty="0">
                <a:sym typeface="Montserrat Bold"/>
              </a:rPr>
              <a:t>предоставляемой на государственную экспертизу.</a:t>
            </a:r>
          </a:p>
          <a:p>
            <a:r>
              <a:rPr lang="ru-RU" dirty="0">
                <a:sym typeface="Montserrat Bold"/>
              </a:rPr>
              <a:t>Работа в ЕЦПЭ на стадии </a:t>
            </a:r>
            <a:r>
              <a:rPr lang="ru-RU">
                <a:sym typeface="Montserrat Bold"/>
              </a:rPr>
              <a:t>проведения проверки</a:t>
            </a:r>
            <a:endParaRPr lang="ru-RU" dirty="0">
              <a:sym typeface="Montserrat Bold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772774" y="279461"/>
            <a:ext cx="2175641" cy="19863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3709" y="279461"/>
            <a:ext cx="2034349" cy="2034349"/>
          </a:xfrm>
          <a:prstGeom prst="rect">
            <a:avLst/>
          </a:prstGeom>
        </p:spPr>
      </p:pic>
      <p:sp>
        <p:nvSpPr>
          <p:cNvPr id="21" name="Rectangle">
            <a:extLst>
              <a:ext uri="{FF2B5EF4-FFF2-40B4-BE49-F238E27FC236}">
                <a16:creationId xmlns:a16="http://schemas.microsoft.com/office/drawing/2014/main" id="{5ACE6C34-3F67-7740-8580-AE765C5A5A76}"/>
              </a:ext>
            </a:extLst>
          </p:cNvPr>
          <p:cNvSpPr/>
          <p:nvPr/>
        </p:nvSpPr>
        <p:spPr>
          <a:xfrm>
            <a:off x="403710" y="12999906"/>
            <a:ext cx="10584000" cy="299203"/>
          </a:xfrm>
          <a:prstGeom prst="rect">
            <a:avLst/>
          </a:prstGeom>
          <a:solidFill>
            <a:srgbClr val="54B0D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Walt Whitman">
            <a:extLst>
              <a:ext uri="{FF2B5EF4-FFF2-40B4-BE49-F238E27FC236}">
                <a16:creationId xmlns:a16="http://schemas.microsoft.com/office/drawing/2014/main" id="{7EC651B9-490A-4948-A2B1-13D24F767DD3}"/>
              </a:ext>
            </a:extLst>
          </p:cNvPr>
          <p:cNvSpPr txBox="1"/>
          <p:nvPr/>
        </p:nvSpPr>
        <p:spPr>
          <a:xfrm>
            <a:off x="388210" y="12509516"/>
            <a:ext cx="12801595" cy="706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457200">
              <a:lnSpc>
                <a:spcPct val="120000"/>
              </a:lnSpc>
              <a:defRPr sz="1400" cap="all" spc="1120">
                <a:solidFill>
                  <a:srgbClr val="24242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3600" smtClean="0">
                <a:solidFill>
                  <a:srgbClr val="002060"/>
                </a:solidFill>
              </a:rPr>
              <a:t>КИСЕЛЕВА ИРИНА СЕРГЕЕВНА</a:t>
            </a:r>
            <a:endParaRPr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44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Штриховая стрелка вправо 25"/>
          <p:cNvSpPr/>
          <p:nvPr/>
        </p:nvSpPr>
        <p:spPr>
          <a:xfrm rot="5400000">
            <a:off x="4650898" y="3004808"/>
            <a:ext cx="1217875" cy="1364183"/>
          </a:xfrm>
          <a:prstGeom prst="stripedRightArrow">
            <a:avLst/>
          </a:prstGeom>
          <a:solidFill>
            <a:srgbClr val="006696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13122357" y="1618344"/>
            <a:ext cx="6660000" cy="1260000"/>
          </a:xfrm>
          <a:custGeom>
            <a:avLst/>
            <a:gdLst>
              <a:gd name="connsiteX0" fmla="*/ 0 w 6770687"/>
              <a:gd name="connsiteY0" fmla="*/ 406241 h 4062412"/>
              <a:gd name="connsiteX1" fmla="*/ 406241 w 6770687"/>
              <a:gd name="connsiteY1" fmla="*/ 0 h 4062412"/>
              <a:gd name="connsiteX2" fmla="*/ 6364446 w 6770687"/>
              <a:gd name="connsiteY2" fmla="*/ 0 h 4062412"/>
              <a:gd name="connsiteX3" fmla="*/ 6770687 w 6770687"/>
              <a:gd name="connsiteY3" fmla="*/ 406241 h 4062412"/>
              <a:gd name="connsiteX4" fmla="*/ 6770687 w 6770687"/>
              <a:gd name="connsiteY4" fmla="*/ 3656171 h 4062412"/>
              <a:gd name="connsiteX5" fmla="*/ 6364446 w 6770687"/>
              <a:gd name="connsiteY5" fmla="*/ 4062412 h 4062412"/>
              <a:gd name="connsiteX6" fmla="*/ 406241 w 6770687"/>
              <a:gd name="connsiteY6" fmla="*/ 4062412 h 4062412"/>
              <a:gd name="connsiteX7" fmla="*/ 0 w 6770687"/>
              <a:gd name="connsiteY7" fmla="*/ 3656171 h 4062412"/>
              <a:gd name="connsiteX8" fmla="*/ 0 w 6770687"/>
              <a:gd name="connsiteY8" fmla="*/ 406241 h 406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70687" h="4062412">
                <a:moveTo>
                  <a:pt x="0" y="406241"/>
                </a:moveTo>
                <a:cubicBezTo>
                  <a:pt x="0" y="181880"/>
                  <a:pt x="181880" y="0"/>
                  <a:pt x="406241" y="0"/>
                </a:cubicBezTo>
                <a:lnTo>
                  <a:pt x="6364446" y="0"/>
                </a:lnTo>
                <a:cubicBezTo>
                  <a:pt x="6588807" y="0"/>
                  <a:pt x="6770687" y="181880"/>
                  <a:pt x="6770687" y="406241"/>
                </a:cubicBezTo>
                <a:lnTo>
                  <a:pt x="6770687" y="3656171"/>
                </a:lnTo>
                <a:cubicBezTo>
                  <a:pt x="6770687" y="3880532"/>
                  <a:pt x="6588807" y="4062412"/>
                  <a:pt x="6364446" y="4062412"/>
                </a:cubicBezTo>
                <a:lnTo>
                  <a:pt x="406241" y="4062412"/>
                </a:lnTo>
                <a:cubicBezTo>
                  <a:pt x="181880" y="4062412"/>
                  <a:pt x="0" y="3880532"/>
                  <a:pt x="0" y="3656171"/>
                </a:cubicBezTo>
                <a:lnTo>
                  <a:pt x="0" y="406241"/>
                </a:lnTo>
                <a:close/>
              </a:path>
            </a:pathLst>
          </a:custGeom>
          <a:solidFill>
            <a:srgbClr val="6EB66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6634" tIns="366634" rIns="366634" bIns="366634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kern="12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СМЕТНАЯ ДОКУМЕНТАЦИЯ</a:t>
            </a:r>
            <a:endParaRPr lang="ru-RU" sz="3200" kern="12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27" name="Штриховая стрелка вправо 26"/>
          <p:cNvSpPr/>
          <p:nvPr/>
        </p:nvSpPr>
        <p:spPr>
          <a:xfrm>
            <a:off x="10209252" y="1565082"/>
            <a:ext cx="1293689" cy="1364185"/>
          </a:xfrm>
          <a:prstGeom prst="stripedRightArrow">
            <a:avLst/>
          </a:prstGeom>
          <a:solidFill>
            <a:srgbClr val="6EB66E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1929836" y="1617175"/>
            <a:ext cx="6660000" cy="1260000"/>
          </a:xfrm>
          <a:custGeom>
            <a:avLst/>
            <a:gdLst>
              <a:gd name="connsiteX0" fmla="*/ 0 w 5738699"/>
              <a:gd name="connsiteY0" fmla="*/ 176475 h 1764752"/>
              <a:gd name="connsiteX1" fmla="*/ 176475 w 5738699"/>
              <a:gd name="connsiteY1" fmla="*/ 0 h 1764752"/>
              <a:gd name="connsiteX2" fmla="*/ 5562224 w 5738699"/>
              <a:gd name="connsiteY2" fmla="*/ 0 h 1764752"/>
              <a:gd name="connsiteX3" fmla="*/ 5738699 w 5738699"/>
              <a:gd name="connsiteY3" fmla="*/ 176475 h 1764752"/>
              <a:gd name="connsiteX4" fmla="*/ 5738699 w 5738699"/>
              <a:gd name="connsiteY4" fmla="*/ 1588277 h 1764752"/>
              <a:gd name="connsiteX5" fmla="*/ 5562224 w 5738699"/>
              <a:gd name="connsiteY5" fmla="*/ 1764752 h 1764752"/>
              <a:gd name="connsiteX6" fmla="*/ 176475 w 5738699"/>
              <a:gd name="connsiteY6" fmla="*/ 1764752 h 1764752"/>
              <a:gd name="connsiteX7" fmla="*/ 0 w 5738699"/>
              <a:gd name="connsiteY7" fmla="*/ 1588277 h 1764752"/>
              <a:gd name="connsiteX8" fmla="*/ 0 w 5738699"/>
              <a:gd name="connsiteY8" fmla="*/ 176475 h 176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8699" h="1764752">
                <a:moveTo>
                  <a:pt x="0" y="176475"/>
                </a:moveTo>
                <a:cubicBezTo>
                  <a:pt x="0" y="79011"/>
                  <a:pt x="79011" y="0"/>
                  <a:pt x="176475" y="0"/>
                </a:cubicBezTo>
                <a:lnTo>
                  <a:pt x="5562224" y="0"/>
                </a:lnTo>
                <a:cubicBezTo>
                  <a:pt x="5659688" y="0"/>
                  <a:pt x="5738699" y="79011"/>
                  <a:pt x="5738699" y="176475"/>
                </a:cubicBezTo>
                <a:lnTo>
                  <a:pt x="5738699" y="1588277"/>
                </a:lnTo>
                <a:cubicBezTo>
                  <a:pt x="5738699" y="1685741"/>
                  <a:pt x="5659688" y="1764752"/>
                  <a:pt x="5562224" y="1764752"/>
                </a:cubicBezTo>
                <a:lnTo>
                  <a:pt x="176475" y="1764752"/>
                </a:lnTo>
                <a:cubicBezTo>
                  <a:pt x="79011" y="1764752"/>
                  <a:pt x="0" y="1685741"/>
                  <a:pt x="0" y="1588277"/>
                </a:cubicBezTo>
                <a:lnTo>
                  <a:pt x="0" y="176475"/>
                </a:lnTo>
                <a:close/>
              </a:path>
            </a:pathLst>
          </a:custGeom>
          <a:solidFill>
            <a:srgbClr val="40A4C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9338" tIns="299338" rIns="299338" bIns="299338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kern="12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ПРОЕКТНАЯ ДОКУМЕНТАЦИЯ</a:t>
            </a:r>
            <a:endParaRPr lang="ru-RU" sz="3200" kern="12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1929835" y="4472436"/>
            <a:ext cx="6660000" cy="1260000"/>
          </a:xfrm>
          <a:custGeom>
            <a:avLst/>
            <a:gdLst>
              <a:gd name="connsiteX0" fmla="*/ 0 w 5738699"/>
              <a:gd name="connsiteY0" fmla="*/ 176475 h 1764752"/>
              <a:gd name="connsiteX1" fmla="*/ 176475 w 5738699"/>
              <a:gd name="connsiteY1" fmla="*/ 0 h 1764752"/>
              <a:gd name="connsiteX2" fmla="*/ 5562224 w 5738699"/>
              <a:gd name="connsiteY2" fmla="*/ 0 h 1764752"/>
              <a:gd name="connsiteX3" fmla="*/ 5738699 w 5738699"/>
              <a:gd name="connsiteY3" fmla="*/ 176475 h 1764752"/>
              <a:gd name="connsiteX4" fmla="*/ 5738699 w 5738699"/>
              <a:gd name="connsiteY4" fmla="*/ 1588277 h 1764752"/>
              <a:gd name="connsiteX5" fmla="*/ 5562224 w 5738699"/>
              <a:gd name="connsiteY5" fmla="*/ 1764752 h 1764752"/>
              <a:gd name="connsiteX6" fmla="*/ 176475 w 5738699"/>
              <a:gd name="connsiteY6" fmla="*/ 1764752 h 1764752"/>
              <a:gd name="connsiteX7" fmla="*/ 0 w 5738699"/>
              <a:gd name="connsiteY7" fmla="*/ 1588277 h 1764752"/>
              <a:gd name="connsiteX8" fmla="*/ 0 w 5738699"/>
              <a:gd name="connsiteY8" fmla="*/ 176475 h 176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8699" h="1764752">
                <a:moveTo>
                  <a:pt x="0" y="176475"/>
                </a:moveTo>
                <a:cubicBezTo>
                  <a:pt x="0" y="79011"/>
                  <a:pt x="79011" y="0"/>
                  <a:pt x="176475" y="0"/>
                </a:cubicBezTo>
                <a:lnTo>
                  <a:pt x="5562224" y="0"/>
                </a:lnTo>
                <a:cubicBezTo>
                  <a:pt x="5659688" y="0"/>
                  <a:pt x="5738699" y="79011"/>
                  <a:pt x="5738699" y="176475"/>
                </a:cubicBezTo>
                <a:lnTo>
                  <a:pt x="5738699" y="1588277"/>
                </a:lnTo>
                <a:cubicBezTo>
                  <a:pt x="5738699" y="1685741"/>
                  <a:pt x="5659688" y="1764752"/>
                  <a:pt x="5562224" y="1764752"/>
                </a:cubicBezTo>
                <a:lnTo>
                  <a:pt x="176475" y="1764752"/>
                </a:lnTo>
                <a:cubicBezTo>
                  <a:pt x="79011" y="1764752"/>
                  <a:pt x="0" y="1685741"/>
                  <a:pt x="0" y="1588277"/>
                </a:cubicBezTo>
                <a:lnTo>
                  <a:pt x="0" y="176475"/>
                </a:lnTo>
                <a:close/>
              </a:path>
            </a:pathLst>
          </a:custGeom>
          <a:solidFill>
            <a:srgbClr val="00669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9338" tIns="299338" rIns="299338" bIns="299338" numCol="1" spcCol="1270" anchor="ctr" anchorCtr="0">
            <a:noAutofit/>
          </a:bodyPr>
          <a:lstStyle/>
          <a:p>
            <a:pPr lvl="0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kern="12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ВЕДОМОСТЬ ОБЪЕМОВ РАБОТ</a:t>
            </a:r>
          </a:p>
        </p:txBody>
      </p:sp>
      <p:sp>
        <p:nvSpPr>
          <p:cNvPr id="30" name="Штриховая стрелка вправо 29"/>
          <p:cNvSpPr/>
          <p:nvPr/>
        </p:nvSpPr>
        <p:spPr>
          <a:xfrm rot="16200000">
            <a:off x="15805512" y="3019776"/>
            <a:ext cx="1293689" cy="1364185"/>
          </a:xfrm>
          <a:prstGeom prst="stripedRightArrow">
            <a:avLst/>
          </a:prstGeom>
          <a:solidFill>
            <a:srgbClr val="964E4E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80565" y="11464779"/>
            <a:ext cx="14443200" cy="2016000"/>
          </a:xfrm>
          <a:prstGeom prst="roundRect">
            <a:avLst/>
          </a:prstGeom>
          <a:solidFill>
            <a:srgbClr val="6EB66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457200" indent="-457200" algn="l">
              <a:buFont typeface="Wingdings" panose="05000000000000000000" pitchFamily="2" charset="2"/>
              <a:buChar char="ü"/>
              <a:defRPr sz="2400">
                <a:solidFill>
                  <a:srgbClr val="FFFFFF"/>
                </a:solidFill>
                <a:latin typeface="Montserrat Bold"/>
                <a:ea typeface="+mn-ea"/>
                <a:cs typeface="+mn-cs"/>
              </a:defRPr>
            </a:lvl1pPr>
          </a:lstStyle>
          <a:p>
            <a:r>
              <a:rPr lang="ru-RU"/>
              <a:t>51</a:t>
            </a:r>
            <a:r>
              <a:rPr lang="ru-RU" dirty="0"/>
              <a:t>. В локальных сметных расчетах (сметах) выделяются разделы для учета архитектурных, функционально-технологических, конструктивных и инженерно-технических решений, содержащихся в проектной и (или) иной технической документации применительно к отдельным конструктивным решениям (элементам) и (или) видам </a:t>
            </a:r>
            <a:r>
              <a:rPr lang="ru-RU"/>
              <a:t>работ</a:t>
            </a:r>
            <a:r>
              <a:rPr lang="ru-RU"/>
              <a:t>.</a:t>
            </a:r>
            <a:endParaRPr lang="ru-RU" dirty="0"/>
          </a:p>
        </p:txBody>
      </p:sp>
      <p:sp>
        <p:nvSpPr>
          <p:cNvPr id="10" name="Прямоугольный треугольник 9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736300" y="13145726"/>
            <a:ext cx="6418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</a:rPr>
              <a:t>10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"/>
          <a:stretch/>
        </p:blipFill>
        <p:spPr>
          <a:xfrm>
            <a:off x="-15497" y="0"/>
            <a:ext cx="1387097" cy="13716000"/>
          </a:xfrm>
          <a:prstGeom prst="roundRect">
            <a:avLst>
              <a:gd name="adj" fmla="val 2250"/>
            </a:avLst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497" y="-25887"/>
            <a:ext cx="24399497" cy="1416537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9519812" y="4472436"/>
            <a:ext cx="14442139" cy="2451735"/>
          </a:xfrm>
          <a:prstGeom prst="roundRect">
            <a:avLst/>
          </a:prstGeom>
          <a:solidFill>
            <a:srgbClr val="964E4E">
              <a:alpha val="75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FFFFFF"/>
                </a:solidFill>
                <a:latin typeface="Montserrat Bold"/>
                <a:ea typeface="+mn-ea"/>
                <a:cs typeface="+mn-cs"/>
              </a:rPr>
              <a:t>35. Сметные расчеты разрабатываются на основании проектной и (или) иной технической документации, результатов инженерных изысканий, ведомостей объемов работ с указанием наименований работ, их единиц измерения и объемов работ, ссылок на чертежи и спецификации, расчета объемов работ и расхода материальных ресурсов (с приведением формул расчета), а также иных исходных данных, необходимых для определения сметной стоимости строительства.</a:t>
            </a:r>
            <a:endParaRPr lang="ru-RU" sz="2400" dirty="0">
              <a:solidFill>
                <a:srgbClr val="FFFFFF"/>
              </a:solidFill>
              <a:latin typeface="Montserrat Bold"/>
              <a:ea typeface="+mn-ea"/>
              <a:cs typeface="+mn-cs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140063" y="7151142"/>
            <a:ext cx="14443200" cy="122586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FFFFFF"/>
                </a:solidFill>
                <a:latin typeface="Montserrat Bold"/>
                <a:ea typeface="+mn-ea"/>
                <a:cs typeface="+mn-cs"/>
              </a:rPr>
              <a:t>36. Локальные сметные расчеты (сметы) разрабатываются на конструктивные решения и (или) комплексы (виды) работ в соответствии с технологической последовательностью выполнения работ и с учетом условий их выполнения.</a:t>
            </a:r>
            <a:endParaRPr lang="ru-RU" sz="2400" dirty="0">
              <a:solidFill>
                <a:srgbClr val="FFFFFF"/>
              </a:solidFill>
              <a:latin typeface="Montserrat Bold"/>
              <a:ea typeface="+mn-ea"/>
              <a:cs typeface="+mn-cs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760314" y="8693303"/>
            <a:ext cx="14443200" cy="2451735"/>
          </a:xfrm>
          <a:prstGeom prst="roundRect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400">
                <a:solidFill>
                  <a:srgbClr val="FFFFFF"/>
                </a:solidFill>
                <a:latin typeface="Montserrat Bold"/>
                <a:ea typeface="+mn-ea"/>
                <a:cs typeface="+mn-cs"/>
              </a:rPr>
              <a:t>37. При составлении локальных сметных расчетов (смет) детализация объекта капитального строительства на конструктивные решения (элементы) и (или) комплексы (виды) работ определяется заказчиком исходя из архитектурных, функционально-технологических, конструктивных и инженерно-технических решений, содержащихся в проектной и (или) иной технической документации, в зависимости от специфических особенностей объекта капитального строительства.</a:t>
            </a:r>
            <a:endParaRPr lang="ru-RU" sz="2400" dirty="0">
              <a:solidFill>
                <a:srgbClr val="FFFFFF"/>
              </a:solidFill>
              <a:latin typeface="Montserrat Bold"/>
              <a:ea typeface="+mn-ea"/>
              <a:cs typeface="+mn-cs"/>
            </a:endParaRPr>
          </a:p>
        </p:txBody>
      </p:sp>
      <p:sp>
        <p:nvSpPr>
          <p:cNvPr id="32" name="Trend 2021."/>
          <p:cNvSpPr txBox="1"/>
          <p:nvPr/>
        </p:nvSpPr>
        <p:spPr>
          <a:xfrm>
            <a:off x="678051" y="279631"/>
            <a:ext cx="23398362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51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r>
              <a:rPr lang="ru-RU" smtClean="0"/>
              <a:t>СОСТАВЛЕНИЕ СМЕТНОЙ ДОКУМЕНТАЦИИ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1022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Схема 28"/>
          <p:cNvGraphicFramePr/>
          <p:nvPr>
            <p:extLst>
              <p:ext uri="{D42A27DB-BD31-4B8C-83A1-F6EECF244321}">
                <p14:modId xmlns:p14="http://schemas.microsoft.com/office/powerpoint/2010/main" val="3292861776"/>
              </p:ext>
            </p:extLst>
          </p:nvPr>
        </p:nvGraphicFramePr>
        <p:xfrm>
          <a:off x="565662" y="2093982"/>
          <a:ext cx="21225687" cy="9479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Trend 2021."/>
          <p:cNvSpPr txBox="1"/>
          <p:nvPr/>
        </p:nvSpPr>
        <p:spPr>
          <a:xfrm>
            <a:off x="3844851" y="468310"/>
            <a:ext cx="1922145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Helvetica Neue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4917" y="12609050"/>
            <a:ext cx="661490" cy="652303"/>
          </a:xfrm>
          <a:prstGeom prst="rect">
            <a:avLst/>
          </a:prstGeom>
        </p:spPr>
      </p:pic>
      <p:sp>
        <p:nvSpPr>
          <p:cNvPr id="31" name="Скругленный прямоугольник 30"/>
          <p:cNvSpPr/>
          <p:nvPr/>
        </p:nvSpPr>
        <p:spPr>
          <a:xfrm>
            <a:off x="18480300" y="4461148"/>
            <a:ext cx="5256000" cy="3371136"/>
          </a:xfrm>
          <a:prstGeom prst="roundRect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Montserrat Bold"/>
                <a:ea typeface="Helvetica Neue"/>
                <a:cs typeface="Helvetica Neue"/>
              </a:rPr>
              <a:t>Может содержать ссылки на листы спецификаций </a:t>
            </a:r>
            <a:endParaRPr lang="ru-RU" sz="3200" dirty="0">
              <a:solidFill>
                <a:schemeClr val="bg1"/>
              </a:solidFill>
              <a:latin typeface="Montserrat Bold"/>
              <a:ea typeface="Helvetica Neue"/>
              <a:cs typeface="Helvetica Neue"/>
            </a:endParaRPr>
          </a:p>
          <a:p>
            <a:r>
              <a:rPr lang="ru-RU" sz="3200" dirty="0">
                <a:solidFill>
                  <a:schemeClr val="bg1"/>
                </a:solidFill>
                <a:latin typeface="Montserrat Bold"/>
                <a:ea typeface="Helvetica Neue"/>
                <a:cs typeface="Helvetica Neue"/>
              </a:rPr>
              <a:t>(</a:t>
            </a:r>
            <a:r>
              <a:rPr lang="ru-RU" sz="3200" dirty="0">
                <a:solidFill>
                  <a:schemeClr val="bg1"/>
                </a:solidFill>
                <a:latin typeface="Montserrat Bold"/>
                <a:ea typeface="Helvetica Neue"/>
                <a:cs typeface="Helvetica Neue"/>
              </a:rPr>
              <a:t>при наличии соответствующего оформления)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 flipH="1" flipV="1">
            <a:off x="11406231" y="742950"/>
            <a:ext cx="1562100" cy="24384000"/>
          </a:xfrm>
          <a:prstGeom prst="rect">
            <a:avLst/>
          </a:prstGeom>
        </p:spPr>
      </p:pic>
      <p:sp>
        <p:nvSpPr>
          <p:cNvPr id="27" name="Скругленный прямоугольник 26"/>
          <p:cNvSpPr/>
          <p:nvPr/>
        </p:nvSpPr>
        <p:spPr>
          <a:xfrm>
            <a:off x="18480300" y="2446800"/>
            <a:ext cx="5256000" cy="1089660"/>
          </a:xfrm>
          <a:prstGeom prst="roundRect">
            <a:avLst/>
          </a:prstGeom>
          <a:solidFill>
            <a:schemeClr val="bg1">
              <a:lumMod val="65000"/>
              <a:alpha val="85000"/>
            </a:schemeClr>
          </a:solidFill>
          <a:ln w="12700" cap="flat">
            <a:noFill/>
            <a:miter lim="400000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Montserrat Bold"/>
                <a:ea typeface="Helvetica Neue"/>
                <a:cs typeface="Helvetica Neue"/>
              </a:rPr>
              <a:t>УТВЕРЖДЕНА ЗАКАЗЧИКОМ!</a:t>
            </a:r>
            <a:endParaRPr lang="ru-RU" sz="3200" dirty="0">
              <a:solidFill>
                <a:schemeClr val="bg1"/>
              </a:solidFill>
              <a:latin typeface="Montserrat Bold"/>
              <a:ea typeface="Helvetica Neue"/>
              <a:cs typeface="Helvetica Neue"/>
            </a:endParaRPr>
          </a:p>
        </p:txBody>
      </p:sp>
      <p:sp>
        <p:nvSpPr>
          <p:cNvPr id="11" name="Прямоугольный треугольник 10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736300" y="13145726"/>
            <a:ext cx="6418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</a:rPr>
              <a:t>11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0"/>
          <a:stretch/>
        </p:blipFill>
        <p:spPr>
          <a:xfrm>
            <a:off x="3551" y="-25888"/>
            <a:ext cx="24380449" cy="154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-3192187" y="-57285"/>
            <a:ext cx="30758933" cy="1661993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51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r>
              <a:rPr lang="ru-RU" smtClean="0"/>
              <a:t>ОСОБЕННОСТИ СОСТАВЛЕНИЯ И ОФОРМЛЕНИЯ ВОР, </a:t>
            </a:r>
          </a:p>
          <a:p>
            <a:r>
              <a:rPr lang="ru-RU" smtClean="0"/>
              <a:t>КОТОРУЮ ПРИНИМАЮТ К РАССМОТРЕНИЮ ЭКСПЕРТЫ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7450" y="2487512"/>
            <a:ext cx="1048948" cy="104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99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0"/>
          <a:stretch/>
        </p:blipFill>
        <p:spPr>
          <a:xfrm>
            <a:off x="3551" y="-25888"/>
            <a:ext cx="24380449" cy="1548000"/>
          </a:xfrm>
          <a:prstGeom prst="rect">
            <a:avLst/>
          </a:prstGeom>
        </p:spPr>
      </p:pic>
      <p:sp>
        <p:nvSpPr>
          <p:cNvPr id="19" name="Trend 2021."/>
          <p:cNvSpPr txBox="1"/>
          <p:nvPr/>
        </p:nvSpPr>
        <p:spPr>
          <a:xfrm>
            <a:off x="1437417" y="1116176"/>
            <a:ext cx="11404201" cy="972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kumimoji="0" lang="ru-RU" sz="51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ExtraBold"/>
            </a:endParaRPr>
          </a:p>
        </p:txBody>
      </p:sp>
      <p:sp>
        <p:nvSpPr>
          <p:cNvPr id="20" name="Trend 2021."/>
          <p:cNvSpPr txBox="1"/>
          <p:nvPr/>
        </p:nvSpPr>
        <p:spPr>
          <a:xfrm>
            <a:off x="1437418" y="923573"/>
            <a:ext cx="11404201" cy="972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kumimoji="0" lang="ru-RU" sz="51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ExtraBold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63775" y="-61543"/>
            <a:ext cx="228600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1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ВЕДОМОСТЬ ОБЪЕМОВ РАБОТ, СОДЕРЖАЩИХСЯ В СМЕТНЫХ РАСЧЕТАХ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257620" y="2334472"/>
            <a:ext cx="21983060" cy="11536414"/>
            <a:chOff x="1437417" y="2001012"/>
            <a:chExt cx="21983060" cy="11536414"/>
          </a:xfrm>
        </p:grpSpPr>
        <p:graphicFrame>
          <p:nvGraphicFramePr>
            <p:cNvPr id="27" name="Схема 26"/>
            <p:cNvGraphicFramePr/>
            <p:nvPr>
              <p:extLst>
                <p:ext uri="{D42A27DB-BD31-4B8C-83A1-F6EECF244321}">
                  <p14:modId xmlns:p14="http://schemas.microsoft.com/office/powerpoint/2010/main" val="4013776541"/>
                </p:ext>
              </p:extLst>
            </p:nvPr>
          </p:nvGraphicFramePr>
          <p:xfrm>
            <a:off x="2538189" y="2001012"/>
            <a:ext cx="19613638" cy="1153641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0" name="Скругленный прямоугольник 9"/>
            <p:cNvSpPr/>
            <p:nvPr/>
          </p:nvSpPr>
          <p:spPr>
            <a:xfrm>
              <a:off x="1437417" y="3125177"/>
              <a:ext cx="5411893" cy="4094497"/>
            </a:xfrm>
            <a:prstGeom prst="roundRect">
              <a:avLst/>
            </a:prstGeom>
            <a:solidFill>
              <a:srgbClr val="A3A8D4">
                <a:alpha val="70000"/>
              </a:srgb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457200" lvl="0" indent="-457200" algn="l">
                <a:buFont typeface="Arial" panose="020B0604020202020204" pitchFamily="34" charset="0"/>
                <a:buChar char="•"/>
              </a:pPr>
              <a:r>
                <a:rPr lang="ru-RU" b="0" dirty="0" smtClean="0">
                  <a:solidFill>
                    <a:srgbClr val="023A60"/>
                  </a:solidFill>
                  <a:latin typeface="Montserrat Bold"/>
                </a:rPr>
                <a:t>содержит </a:t>
              </a:r>
              <a:r>
                <a:rPr lang="ru-RU" b="0" dirty="0">
                  <a:solidFill>
                    <a:srgbClr val="023A60"/>
                  </a:solidFill>
                  <a:latin typeface="Montserrat Bold"/>
                </a:rPr>
                <a:t>наименование </a:t>
              </a:r>
              <a:r>
                <a:rPr lang="ru-RU" b="0" dirty="0" smtClean="0">
                  <a:solidFill>
                    <a:srgbClr val="023A60"/>
                  </a:solidFill>
                  <a:latin typeface="Montserrat Bold"/>
                </a:rPr>
                <a:t>расценок; </a:t>
              </a:r>
              <a:endParaRPr lang="ru-RU" b="0" dirty="0">
                <a:solidFill>
                  <a:srgbClr val="023A60"/>
                </a:solidFill>
                <a:latin typeface="Montserrat Bold"/>
              </a:endParaRPr>
            </a:p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ru-RU" b="0" dirty="0">
                  <a:solidFill>
                    <a:srgbClr val="023A60"/>
                  </a:solidFill>
                  <a:latin typeface="Montserrat Bold"/>
                </a:rPr>
                <a:t>о</a:t>
              </a:r>
              <a:r>
                <a:rPr lang="ru-RU" b="0" dirty="0" smtClean="0">
                  <a:solidFill>
                    <a:srgbClr val="023A60"/>
                  </a:solidFill>
                  <a:latin typeface="Montserrat Bold"/>
                </a:rPr>
                <a:t>бъем </a:t>
              </a:r>
              <a:r>
                <a:rPr lang="ru-RU" b="0" dirty="0">
                  <a:solidFill>
                    <a:srgbClr val="023A60"/>
                  </a:solidFill>
                  <a:latin typeface="Montserrat Bold"/>
                </a:rPr>
                <a:t>работ </a:t>
              </a:r>
              <a:r>
                <a:rPr lang="ru-RU" b="0" dirty="0" smtClean="0">
                  <a:solidFill>
                    <a:srgbClr val="023A60"/>
                  </a:solidFill>
                  <a:latin typeface="Montserrat Bold"/>
                </a:rPr>
                <a:t>определен </a:t>
              </a:r>
              <a:r>
                <a:rPr lang="ru-RU" b="0" dirty="0">
                  <a:solidFill>
                    <a:srgbClr val="023A60"/>
                  </a:solidFill>
                  <a:latin typeface="Montserrat Bold"/>
                </a:rPr>
                <a:t>на единицу измерения </a:t>
              </a:r>
              <a:r>
                <a:rPr lang="ru-RU" b="0" dirty="0" smtClean="0">
                  <a:solidFill>
                    <a:srgbClr val="023A60"/>
                  </a:solidFill>
                  <a:latin typeface="Montserrat Bold"/>
                </a:rPr>
                <a:t>расценки, а не на </a:t>
              </a:r>
              <a:r>
                <a:rPr lang="ru-RU" b="0" dirty="0">
                  <a:solidFill>
                    <a:srgbClr val="023A60"/>
                  </a:solidFill>
                  <a:latin typeface="Montserrat Bold"/>
                </a:rPr>
                <a:t>единицу измерения работ(м, м2, м3</a:t>
              </a:r>
              <a:r>
                <a:rPr lang="ru-RU" b="0" dirty="0" smtClean="0">
                  <a:solidFill>
                    <a:srgbClr val="023A60"/>
                  </a:solidFill>
                  <a:latin typeface="Montserrat Bold"/>
                </a:rPr>
                <a:t>).</a:t>
              </a:r>
              <a:endParaRPr lang="ru-RU" b="0" dirty="0">
                <a:solidFill>
                  <a:srgbClr val="023A60"/>
                </a:solidFill>
                <a:latin typeface="Montserrat Bold"/>
              </a:endParaRP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1437418" y="8314685"/>
              <a:ext cx="5545455" cy="4084377"/>
            </a:xfrm>
            <a:prstGeom prst="roundRect">
              <a:avLst/>
            </a:prstGeom>
            <a:solidFill>
              <a:srgbClr val="A3A8D4">
                <a:alpha val="70000"/>
              </a:srgb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457200" lvl="0" indent="-457200" algn="l">
                <a:buFont typeface="Arial" panose="020B0604020202020204" pitchFamily="34" charset="0"/>
                <a:buChar char="•"/>
              </a:pPr>
              <a:r>
                <a:rPr lang="ru-RU" b="0" dirty="0" smtClean="0">
                  <a:solidFill>
                    <a:srgbClr val="023A60"/>
                  </a:solidFill>
                  <a:latin typeface="Montserrat Bold"/>
                </a:rPr>
                <a:t>используются </a:t>
              </a:r>
              <a:r>
                <a:rPr lang="ru-RU" b="0" dirty="0">
                  <a:solidFill>
                    <a:srgbClr val="023A60"/>
                  </a:solidFill>
                  <a:latin typeface="Montserrat Bold"/>
                </a:rPr>
                <a:t>показатели которые отсутствуют в проекте, что затрудняет проверку объема работ</a:t>
              </a: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17875021" y="3125177"/>
              <a:ext cx="5545455" cy="4084377"/>
            </a:xfrm>
            <a:prstGeom prst="roundRect">
              <a:avLst/>
            </a:prstGeom>
            <a:solidFill>
              <a:srgbClr val="A3A8D4">
                <a:alpha val="70000"/>
              </a:srgb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457200" lvl="0" indent="-457200" algn="l">
                <a:buFont typeface="Arial" panose="020B0604020202020204" pitchFamily="34" charset="0"/>
                <a:buChar char="•"/>
              </a:pPr>
              <a:r>
                <a:rPr lang="ru-RU" b="0" smtClean="0">
                  <a:solidFill>
                    <a:srgbClr val="023A60"/>
                  </a:solidFill>
                  <a:latin typeface="Montserrat Bold"/>
                </a:rPr>
                <a:t>отсутствует </a:t>
              </a:r>
              <a:r>
                <a:rPr lang="ru-RU" b="0" smtClean="0">
                  <a:solidFill>
                    <a:srgbClr val="023A60"/>
                  </a:solidFill>
                  <a:latin typeface="Montserrat Bold"/>
                </a:rPr>
                <a:t>информация </a:t>
              </a:r>
              <a:r>
                <a:rPr lang="ru-RU" b="0" dirty="0">
                  <a:solidFill>
                    <a:srgbClr val="023A60"/>
                  </a:solidFill>
                  <a:latin typeface="Montserrat Bold"/>
                </a:rPr>
                <a:t>о </a:t>
              </a:r>
              <a:r>
                <a:rPr lang="ru-RU" b="0" dirty="0" smtClean="0">
                  <a:solidFill>
                    <a:srgbClr val="023A60"/>
                  </a:solidFill>
                  <a:latin typeface="Montserrat Bold"/>
                </a:rPr>
                <a:t>ГОСТ;</a:t>
              </a:r>
              <a:endParaRPr lang="ru-RU" b="0" dirty="0">
                <a:solidFill>
                  <a:srgbClr val="023A60"/>
                </a:solidFill>
                <a:latin typeface="Montserrat Bold"/>
              </a:endParaRPr>
            </a:p>
            <a:p>
              <a:pPr marL="457200" lvl="0" indent="-457200" algn="l">
                <a:buFont typeface="Arial" panose="020B0604020202020204" pitchFamily="34" charset="0"/>
                <a:buChar char="•"/>
              </a:pPr>
              <a:r>
                <a:rPr lang="ru-RU" b="0" dirty="0">
                  <a:solidFill>
                    <a:srgbClr val="023A60"/>
                  </a:solidFill>
                  <a:latin typeface="Montserrat Bold"/>
                </a:rPr>
                <a:t>отсутствует </a:t>
              </a:r>
              <a:r>
                <a:rPr lang="ru-RU" b="0" dirty="0" smtClean="0">
                  <a:solidFill>
                    <a:srgbClr val="023A60"/>
                  </a:solidFill>
                  <a:latin typeface="Montserrat Bold"/>
                </a:rPr>
                <a:t>информации </a:t>
              </a:r>
              <a:r>
                <a:rPr lang="ru-RU" b="0" dirty="0">
                  <a:solidFill>
                    <a:srgbClr val="023A60"/>
                  </a:solidFill>
                  <a:latin typeface="Montserrat Bold"/>
                </a:rPr>
                <a:t>о </a:t>
              </a:r>
              <a:r>
                <a:rPr lang="ru-RU" b="0" dirty="0" smtClean="0">
                  <a:solidFill>
                    <a:srgbClr val="023A60"/>
                  </a:solidFill>
                  <a:latin typeface="Montserrat Bold"/>
                </a:rPr>
                <a:t>размере; диаметре и т.д.</a:t>
              </a:r>
              <a:endParaRPr lang="ru-RU" b="0" dirty="0">
                <a:solidFill>
                  <a:srgbClr val="023A60"/>
                </a:solidFill>
                <a:latin typeface="Montserrat Bold"/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17875021" y="8233702"/>
              <a:ext cx="5545456" cy="4224824"/>
            </a:xfrm>
            <a:prstGeom prst="roundRect">
              <a:avLst/>
            </a:prstGeom>
            <a:solidFill>
              <a:srgbClr val="A3A8D4">
                <a:alpha val="70000"/>
              </a:srgb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457200" lvl="0" indent="-457200" algn="l">
                <a:buFont typeface="Arial" panose="020B0604020202020204" pitchFamily="34" charset="0"/>
                <a:buChar char="•"/>
              </a:pPr>
              <a:r>
                <a:rPr lang="ru-RU" b="0" dirty="0" smtClean="0">
                  <a:solidFill>
                    <a:srgbClr val="023A60"/>
                  </a:solidFill>
                  <a:latin typeface="Montserrat Bold"/>
                </a:rPr>
                <a:t>не указываются конкретные </a:t>
              </a:r>
              <a:r>
                <a:rPr lang="ru-RU" b="0" dirty="0">
                  <a:solidFill>
                    <a:srgbClr val="023A60"/>
                  </a:solidFill>
                  <a:latin typeface="Montserrat Bold"/>
                </a:rPr>
                <a:t>листы </a:t>
              </a:r>
              <a:r>
                <a:rPr lang="ru-RU" b="0" dirty="0" smtClean="0">
                  <a:solidFill>
                    <a:srgbClr val="023A60"/>
                  </a:solidFill>
                  <a:latin typeface="Montserrat Bold"/>
                </a:rPr>
                <a:t>ПД;</a:t>
              </a:r>
              <a:endParaRPr lang="ru-RU" b="0" dirty="0">
                <a:solidFill>
                  <a:srgbClr val="023A60"/>
                </a:solidFill>
                <a:latin typeface="Montserrat Bold"/>
              </a:endParaRPr>
            </a:p>
            <a:p>
              <a:pPr marL="457200" lvl="0" indent="-457200" algn="l">
                <a:buFont typeface="Arial" panose="020B0604020202020204" pitchFamily="34" charset="0"/>
                <a:buChar char="•"/>
              </a:pPr>
              <a:r>
                <a:rPr lang="ru-RU" b="0" dirty="0" smtClean="0">
                  <a:solidFill>
                    <a:srgbClr val="023A60"/>
                  </a:solidFill>
                  <a:latin typeface="Montserrat Bold"/>
                </a:rPr>
                <a:t>указанные </a:t>
              </a:r>
              <a:r>
                <a:rPr lang="ru-RU" b="0" dirty="0">
                  <a:solidFill>
                    <a:srgbClr val="023A60"/>
                  </a:solidFill>
                  <a:latin typeface="Montserrat Bold"/>
                </a:rPr>
                <a:t>листы отсутствуют в </a:t>
              </a:r>
              <a:r>
                <a:rPr lang="ru-RU" b="0" dirty="0" smtClean="0">
                  <a:solidFill>
                    <a:srgbClr val="023A60"/>
                  </a:solidFill>
                  <a:latin typeface="Montserrat Bold"/>
                </a:rPr>
                <a:t>ПД;</a:t>
              </a:r>
              <a:endParaRPr lang="ru-RU" b="0" dirty="0">
                <a:solidFill>
                  <a:srgbClr val="023A60"/>
                </a:solidFill>
                <a:latin typeface="Montserrat Bold"/>
              </a:endParaRPr>
            </a:p>
            <a:p>
              <a:pPr marL="457200" lvl="0" indent="-457200" algn="l">
                <a:buFont typeface="Arial" panose="020B0604020202020204" pitchFamily="34" charset="0"/>
                <a:buChar char="•"/>
              </a:pPr>
              <a:r>
                <a:rPr lang="ru-RU" b="0" dirty="0" smtClean="0">
                  <a:solidFill>
                    <a:srgbClr val="023A60"/>
                  </a:solidFill>
                  <a:latin typeface="Montserrat Bold"/>
                </a:rPr>
                <a:t>сделаны </a:t>
              </a:r>
              <a:r>
                <a:rPr lang="ru-RU" b="0" dirty="0">
                  <a:solidFill>
                    <a:srgbClr val="023A60"/>
                  </a:solidFill>
                  <a:latin typeface="Montserrat Bold"/>
                </a:rPr>
                <a:t>ссылки </a:t>
              </a:r>
              <a:r>
                <a:rPr lang="ru-RU" b="0" dirty="0" smtClean="0">
                  <a:solidFill>
                    <a:srgbClr val="023A60"/>
                  </a:solidFill>
                  <a:latin typeface="Montserrat Bold"/>
                </a:rPr>
                <a:t>только на </a:t>
              </a:r>
              <a:r>
                <a:rPr lang="ru-RU" b="0" dirty="0">
                  <a:solidFill>
                    <a:srgbClr val="023A60"/>
                  </a:solidFill>
                  <a:latin typeface="Montserrat Bold"/>
                </a:rPr>
                <a:t>листы РД или </a:t>
              </a:r>
              <a:r>
                <a:rPr lang="ru-RU" b="0" dirty="0" smtClean="0">
                  <a:solidFill>
                    <a:srgbClr val="023A60"/>
                  </a:solidFill>
                  <a:latin typeface="Montserrat Bold"/>
                </a:rPr>
                <a:t>спецификации.</a:t>
              </a:r>
              <a:endParaRPr lang="ru-RU" b="0" dirty="0">
                <a:solidFill>
                  <a:srgbClr val="023A60"/>
                </a:solidFill>
                <a:latin typeface="Montserrat Bold"/>
              </a:endParaRPr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12078215" y="4433354"/>
              <a:ext cx="4961484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rgbClr val="006696"/>
                  </a:solidFill>
                </a:rPr>
                <a:t>Не содержит </a:t>
              </a:r>
              <a:endParaRPr lang="ru-RU" dirty="0" smtClean="0">
                <a:solidFill>
                  <a:srgbClr val="006696"/>
                </a:solidFill>
              </a:endParaRPr>
            </a:p>
            <a:p>
              <a:r>
                <a:rPr lang="ru-RU" dirty="0" smtClean="0">
                  <a:solidFill>
                    <a:srgbClr val="006696"/>
                  </a:solidFill>
                </a:rPr>
                <a:t>информации </a:t>
              </a:r>
            </a:p>
            <a:p>
              <a:r>
                <a:rPr lang="ru-RU" dirty="0" smtClean="0">
                  <a:solidFill>
                    <a:srgbClr val="006696"/>
                  </a:solidFill>
                </a:rPr>
                <a:t>о </a:t>
              </a:r>
              <a:r>
                <a:rPr lang="ru-RU" dirty="0">
                  <a:solidFill>
                    <a:srgbClr val="006696"/>
                  </a:solidFill>
                </a:rPr>
                <a:t>технических характеристиках используемых </a:t>
              </a:r>
              <a:endParaRPr lang="ru-RU" dirty="0" smtClean="0">
                <a:solidFill>
                  <a:srgbClr val="006696"/>
                </a:solidFill>
              </a:endParaRPr>
            </a:p>
            <a:p>
              <a:r>
                <a:rPr lang="ru-RU" dirty="0" smtClean="0">
                  <a:solidFill>
                    <a:srgbClr val="006696"/>
                  </a:solidFill>
                </a:rPr>
                <a:t>ресурсов</a:t>
              </a:r>
              <a:endParaRPr lang="ru-RU" dirty="0">
                <a:solidFill>
                  <a:srgbClr val="006696"/>
                </a:solidFill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7751101" y="4961027"/>
              <a:ext cx="4550564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rgbClr val="006696"/>
                  </a:solidFill>
                </a:rPr>
                <a:t>Составлена </a:t>
              </a:r>
              <a:r>
                <a:rPr lang="ru-RU" dirty="0" smtClean="0">
                  <a:solidFill>
                    <a:srgbClr val="006696"/>
                  </a:solidFill>
                </a:rPr>
                <a:t>в </a:t>
              </a:r>
              <a:r>
                <a:rPr lang="ru-RU" dirty="0">
                  <a:solidFill>
                    <a:srgbClr val="006696"/>
                  </a:solidFill>
                </a:rPr>
                <a:t>виде </a:t>
              </a:r>
              <a:r>
                <a:rPr lang="ru-RU" dirty="0" smtClean="0">
                  <a:solidFill>
                    <a:srgbClr val="006696"/>
                  </a:solidFill>
                </a:rPr>
                <a:t>выходной формы </a:t>
              </a:r>
              <a:r>
                <a:rPr lang="ru-RU" dirty="0">
                  <a:solidFill>
                    <a:srgbClr val="006696"/>
                  </a:solidFill>
                </a:rPr>
                <a:t>программного комплекса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8108712" y="8689497"/>
              <a:ext cx="3927780" cy="13824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rgbClr val="006696"/>
                  </a:solidFill>
                </a:rPr>
                <a:t>Не содержит формул подсчета объемов работ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12512886" y="8314685"/>
              <a:ext cx="4231001" cy="2400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dirty="0" smtClean="0">
                  <a:solidFill>
                    <a:srgbClr val="006696"/>
                  </a:solidFill>
                  <a:latin typeface="Montserrat Bold"/>
                </a:rPr>
                <a:t>Не </a:t>
              </a:r>
              <a:r>
                <a:rPr lang="ru-RU" dirty="0">
                  <a:solidFill>
                    <a:srgbClr val="006696"/>
                  </a:solidFill>
                  <a:latin typeface="Montserrat Bold"/>
                </a:rPr>
                <a:t>корректные ссылки на листы ПД, подтверждающие необходимость включения </a:t>
              </a:r>
              <a:r>
                <a:rPr lang="ru-RU" dirty="0" smtClean="0">
                  <a:solidFill>
                    <a:srgbClr val="006696"/>
                  </a:solidFill>
                  <a:latin typeface="Montserrat Bold"/>
                </a:rPr>
                <a:t>работы </a:t>
              </a:r>
              <a:endParaRPr lang="ru-RU" dirty="0">
                <a:solidFill>
                  <a:srgbClr val="006696"/>
                </a:solidFill>
                <a:latin typeface="Montserrat Bold"/>
              </a:endParaRPr>
            </a:p>
          </p:txBody>
        </p:sp>
      </p:grpSp>
      <p:sp>
        <p:nvSpPr>
          <p:cNvPr id="18" name="Прямоугольный треугольник 17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584915" y="2016374"/>
            <a:ext cx="11210959" cy="54483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lvl="0">
              <a:defRPr/>
            </a:pPr>
            <a:r>
              <a:rPr lang="ru-RU" sz="3200">
                <a:solidFill>
                  <a:srgbClr val="964E4E"/>
                </a:solidFill>
                <a:latin typeface="Montserrat Bold"/>
                <a:ea typeface="Montserrat Bold"/>
                <a:cs typeface="Montserrat Bold"/>
              </a:rPr>
              <a:t>ОСНОВНЫЕ ТРЕБОВАНИЯ</a:t>
            </a:r>
            <a:endParaRPr lang="ru-RU" sz="3200" dirty="0">
              <a:solidFill>
                <a:srgbClr val="964E4E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736300" y="13145726"/>
            <a:ext cx="6418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</a:rPr>
              <a:t>12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39536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Скругленный прямоугольник 36"/>
          <p:cNvSpPr/>
          <p:nvPr/>
        </p:nvSpPr>
        <p:spPr>
          <a:xfrm>
            <a:off x="6026206" y="4616608"/>
            <a:ext cx="12636000" cy="1089660"/>
          </a:xfrm>
          <a:prstGeom prst="roundRect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</a:rPr>
              <a:t>ВЕДОМОСТЬ ОБЪЕМОВ РАБОТ, ПРЕДСТАВЛЯЕМЫХ ДЛЯ ПРОВЕДЕНИЯ ГОСУДАРСТВЕННОЙ ЭКСПЕРТИЗЫ</a:t>
            </a:r>
            <a:endParaRPr lang="ru-RU" sz="3200" dirty="0">
              <a:solidFill>
                <a:schemeClr val="bg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3690035" y="12334051"/>
            <a:ext cx="11249644" cy="646986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b="0" dirty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  <a:sym typeface="Helvetica Neue Medium"/>
              </a:rPr>
              <a:t>Часть 5.3 статьи 49 Градостроительного кодекса РФ</a:t>
            </a:r>
            <a:endParaRPr lang="ru-RU" sz="3200" b="0" dirty="0">
              <a:solidFill>
                <a:srgbClr val="842425"/>
              </a:solidFill>
              <a:latin typeface="Montserrat Bold"/>
              <a:ea typeface="Montserrat Bold"/>
              <a:cs typeface="Montserrat Bold"/>
              <a:sym typeface="Helvetica Neue Medium"/>
            </a:endParaRPr>
          </a:p>
        </p:txBody>
      </p:sp>
      <p:sp>
        <p:nvSpPr>
          <p:cNvPr id="11" name="Прямоугольный треугольник 10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"/>
          <a:stretch/>
        </p:blipFill>
        <p:spPr>
          <a:xfrm>
            <a:off x="-15497" y="0"/>
            <a:ext cx="1387097" cy="13716000"/>
          </a:xfrm>
          <a:prstGeom prst="roundRect">
            <a:avLst>
              <a:gd name="adj" fmla="val 2250"/>
            </a:avLst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0"/>
          <a:stretch/>
        </p:blipFill>
        <p:spPr>
          <a:xfrm>
            <a:off x="3551" y="-25888"/>
            <a:ext cx="24380449" cy="15480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763775" y="-61543"/>
            <a:ext cx="228600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1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ВЕДОМОСТЬ ОБЪЕМОВ РАБОТ, СОДЕРЖАЩИХСЯ В СМЕТНЫХ РАСЧЕТАХ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892208" y="2596378"/>
            <a:ext cx="11210959" cy="54483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lvl="0">
              <a:defRPr/>
            </a:pPr>
            <a:r>
              <a:rPr lang="ru-RU" sz="3200">
                <a:solidFill>
                  <a:srgbClr val="964E4E"/>
                </a:solidFill>
                <a:latin typeface="Montserrat Bold"/>
                <a:ea typeface="Montserrat Bold"/>
                <a:cs typeface="Montserrat Bold"/>
              </a:rPr>
              <a:t>ОСНОВНЫЕ ТРЕБОВАНИЯ</a:t>
            </a:r>
            <a:endParaRPr lang="ru-RU" sz="3200" dirty="0">
              <a:solidFill>
                <a:srgbClr val="964E4E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736300" y="13145726"/>
            <a:ext cx="6418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</a:rPr>
              <a:t>13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" name="Стрелка вниз 24"/>
          <p:cNvSpPr/>
          <p:nvPr/>
        </p:nvSpPr>
        <p:spPr>
          <a:xfrm>
            <a:off x="11860382" y="3367665"/>
            <a:ext cx="1274610" cy="1074873"/>
          </a:xfrm>
          <a:prstGeom prst="downArrow">
            <a:avLst/>
          </a:prstGeom>
          <a:solidFill>
            <a:srgbClr val="820000">
              <a:alpha val="7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>
              <a:solidFill>
                <a:schemeClr val="bg1"/>
              </a:solidFill>
              <a:sym typeface="Helvetica Neue Medium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371337" y="7375290"/>
            <a:ext cx="20252700" cy="3068955"/>
          </a:xfrm>
          <a:prstGeom prst="roundRect">
            <a:avLst>
              <a:gd name="adj" fmla="val 7343"/>
            </a:avLst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cene3d>
            <a:camera prst="orthographicFront"/>
            <a:lightRig rig="threePt" dir="t"/>
          </a:scene3d>
          <a:sp3d>
            <a:bevelT w="234950" h="10795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lvl="0">
              <a:defRPr/>
            </a:pPr>
            <a:r>
              <a:rPr lang="ru-RU" sz="3200">
                <a:ln w="0"/>
                <a:solidFill>
                  <a:prstClr val="black"/>
                </a:solidFill>
                <a:latin typeface="Helvetica Neue Medium (Заголовки)"/>
                <a:sym typeface="Helvetica Neue Medium"/>
              </a:rPr>
              <a:t>Проектная документация и (или) результаты инженерных изысканий</a:t>
            </a:r>
            <a:r>
              <a:rPr lang="ru-RU" sz="3200" b="0">
                <a:ln w="0"/>
                <a:solidFill>
                  <a:prstClr val="black"/>
                </a:solidFill>
                <a:latin typeface="Helvetica Neue Medium (Заголовки)"/>
                <a:sym typeface="Helvetica Neue Medium"/>
              </a:rPr>
              <a:t>, </a:t>
            </a:r>
          </a:p>
          <a:p>
            <a:pPr lvl="0">
              <a:defRPr/>
            </a:pPr>
            <a:r>
              <a:rPr lang="ru-RU" sz="3200" b="0">
                <a:ln w="0"/>
                <a:solidFill>
                  <a:prstClr val="black"/>
                </a:solidFill>
                <a:latin typeface="Helvetica Neue Medium (Заголовки)"/>
                <a:sym typeface="Helvetica Neue Medium"/>
              </a:rPr>
              <a:t>а также иные документы, необходимые для проведения экспертизы проектной документации и (или) результатов </a:t>
            </a:r>
            <a:r>
              <a:rPr lang="ru-RU" sz="3200" b="0">
                <a:ln w="0"/>
                <a:solidFill>
                  <a:prstClr val="black"/>
                </a:solidFill>
                <a:latin typeface="Helvetica Neue Medium (Заголовки)"/>
                <a:sym typeface="Helvetica Neue Medium"/>
              </a:rPr>
              <a:t>инженерных </a:t>
            </a:r>
            <a:r>
              <a:rPr lang="ru-RU" sz="3200" b="0" smtClean="0">
                <a:ln w="0"/>
                <a:solidFill>
                  <a:prstClr val="black"/>
                </a:solidFill>
                <a:latin typeface="Helvetica Neue Medium (Заголовки)"/>
                <a:sym typeface="Helvetica Neue Medium"/>
              </a:rPr>
              <a:t>изысканий, </a:t>
            </a:r>
            <a:r>
              <a:rPr lang="ru-RU" sz="3200">
                <a:solidFill>
                  <a:srgbClr val="820000"/>
                </a:solidFill>
                <a:latin typeface="Montserrat Bold"/>
                <a:ea typeface="+mn-ea"/>
                <a:cs typeface="+mn-cs"/>
                <a:sym typeface="Helvetica Neue Medium"/>
              </a:rPr>
              <a:t>ПРЕДОСТАВЛЯЮТСЯ </a:t>
            </a:r>
            <a:r>
              <a:rPr lang="ru-RU" sz="3200">
                <a:solidFill>
                  <a:srgbClr val="820000"/>
                </a:solidFill>
                <a:latin typeface="Montserrat Bold"/>
                <a:ea typeface="+mn-ea"/>
                <a:cs typeface="+mn-cs"/>
                <a:sym typeface="Helvetica Neue Medium"/>
              </a:rPr>
              <a:t>В ЭЛЕКТРОННОЙ ФОРМЕ, в том числе в форме информационной </a:t>
            </a:r>
            <a:r>
              <a:rPr lang="ru-RU" sz="3200">
                <a:solidFill>
                  <a:srgbClr val="820000"/>
                </a:solidFill>
                <a:latin typeface="Montserrat Bold"/>
                <a:ea typeface="+mn-ea"/>
                <a:cs typeface="+mn-cs"/>
                <a:sym typeface="Helvetica Neue Medium"/>
              </a:rPr>
              <a:t>модели, за </a:t>
            </a:r>
            <a:r>
              <a:rPr lang="ru-RU" sz="3200">
                <a:solidFill>
                  <a:srgbClr val="820000"/>
                </a:solidFill>
                <a:latin typeface="Montserrat Bold"/>
                <a:ea typeface="+mn-ea"/>
                <a:cs typeface="+mn-cs"/>
                <a:sym typeface="Helvetica Neue Medium"/>
              </a:rPr>
              <a:t>исключением </a:t>
            </a:r>
            <a:r>
              <a:rPr lang="ru-RU" sz="3200" b="0">
                <a:ln w="0"/>
                <a:solidFill>
                  <a:prstClr val="black"/>
                </a:solidFill>
                <a:latin typeface="Helvetica Neue Medium (Заголовки)"/>
                <a:sym typeface="Helvetica Neue Medium"/>
              </a:rPr>
              <a:t>случаем, если документы, необходимые для проведения государственной экспертизы проектной документации и (или) результатов инженерных изысканий, содержат сведения, составляющие </a:t>
            </a:r>
            <a:r>
              <a:rPr lang="ru-RU" sz="3200">
                <a:solidFill>
                  <a:srgbClr val="820000"/>
                </a:solidFill>
                <a:latin typeface="Montserrat Bold"/>
                <a:ea typeface="+mn-ea"/>
                <a:cs typeface="+mn-cs"/>
                <a:sym typeface="Helvetica Neue Medium"/>
              </a:rPr>
              <a:t>государственную тайну</a:t>
            </a:r>
            <a:endParaRPr lang="ru-RU" sz="3200" dirty="0">
              <a:solidFill>
                <a:srgbClr val="820000"/>
              </a:solidFill>
              <a:latin typeface="Montserrat Bold"/>
              <a:ea typeface="+mn-ea"/>
              <a:cs typeface="+mn-cs"/>
              <a:sym typeface="Helvetica Neue Medium"/>
            </a:endParaRPr>
          </a:p>
        </p:txBody>
      </p:sp>
      <p:sp>
        <p:nvSpPr>
          <p:cNvPr id="27" name="Стрелка вниз 26"/>
          <p:cNvSpPr/>
          <p:nvPr/>
        </p:nvSpPr>
        <p:spPr>
          <a:xfrm>
            <a:off x="11860382" y="5917938"/>
            <a:ext cx="1274610" cy="1074873"/>
          </a:xfrm>
          <a:prstGeom prst="downArrow">
            <a:avLst/>
          </a:prstGeom>
          <a:solidFill>
            <a:srgbClr val="779DB3">
              <a:alpha val="7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>
              <a:solidFill>
                <a:schemeClr val="bg1"/>
              </a:solidFill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275640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0" t="-142" r="43243" b="201"/>
          <a:stretch/>
        </p:blipFill>
        <p:spPr>
          <a:xfrm>
            <a:off x="1" y="0"/>
            <a:ext cx="2628900" cy="13716000"/>
          </a:xfrm>
          <a:prstGeom prst="roundRect">
            <a:avLst>
              <a:gd name="adj" fmla="val 2250"/>
            </a:avLst>
          </a:prstGeom>
        </p:spPr>
      </p:pic>
      <p:sp>
        <p:nvSpPr>
          <p:cNvPr id="54" name="Trend 2021."/>
          <p:cNvSpPr txBox="1"/>
          <p:nvPr/>
        </p:nvSpPr>
        <p:spPr>
          <a:xfrm>
            <a:off x="1053268" y="1011212"/>
            <a:ext cx="114042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kumimoji="0" lang="ru-RU" sz="51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ExtraBold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220112305"/>
              </p:ext>
            </p:extLst>
          </p:nvPr>
        </p:nvGraphicFramePr>
        <p:xfrm>
          <a:off x="4857965" y="3323561"/>
          <a:ext cx="15727336" cy="663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4857966" y="10667419"/>
            <a:ext cx="15727336" cy="217932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uLnTx/>
                <a:uFillTx/>
                <a:latin typeface="Helvetica Neue Medium (Заголовки)"/>
                <a:ea typeface="+mn-ea"/>
                <a:cs typeface="+mn-cs"/>
                <a:sym typeface="Helvetica Neue Medium"/>
              </a:rPr>
              <a:t>Подпункт «б» пункта 23 Положения </a:t>
            </a:r>
            <a:r>
              <a:rPr kumimoji="0" lang="ru-RU" sz="3200" b="0" i="0" u="none" strike="noStrike" kern="0" cap="none" spc="0" normalizeH="0" baseline="0" noProof="0" smtClean="0">
                <a:ln w="0"/>
                <a:solidFill>
                  <a:prstClr val="black"/>
                </a:solidFill>
                <a:uLnTx/>
                <a:uFillTx/>
                <a:latin typeface="Helvetica Neue Medium (Заголовки)"/>
                <a:ea typeface="+mn-ea"/>
                <a:cs typeface="+mn-cs"/>
                <a:sym typeface="Helvetica Neue Medium"/>
              </a:rPr>
              <a:t>№</a:t>
            </a:r>
            <a:r>
              <a:rPr kumimoji="0" lang="ru-RU" sz="3200" b="0" i="0" u="none" strike="noStrike" kern="0" cap="none" spc="0" normalizeH="0" baseline="0" noProof="0" smtClean="0">
                <a:ln w="0"/>
                <a:solidFill>
                  <a:prstClr val="black"/>
                </a:solidFill>
                <a:uLnTx/>
                <a:uFillTx/>
                <a:latin typeface="Helvetica Neue Medium (Заголовки)"/>
                <a:ea typeface="+mn-ea"/>
                <a:cs typeface="+mn-cs"/>
                <a:sym typeface="Helvetica Neue Medium"/>
              </a:rPr>
              <a:t>145</a:t>
            </a:r>
            <a:r>
              <a:rPr kumimoji="0" lang="ru-RU" sz="3200" b="0" i="0" u="none" strike="noStrike" kern="0" cap="none" spc="0" normalizeH="0" baseline="0" noProof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elvetica Neue Medium (Заголовки)"/>
                <a:ea typeface="+mn-ea"/>
                <a:cs typeface="+mn-cs"/>
                <a:sym typeface="Helvetica Neue Medium"/>
              </a:rPr>
              <a:t> </a:t>
            </a:r>
            <a:endParaRPr kumimoji="0" lang="ru-RU" sz="3200" b="0" i="0" u="none" strike="noStrike" kern="0" cap="none" spc="0" normalizeH="0" baseline="0" noProof="0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Helvetica Neue Medium (Заголовки)"/>
              <a:ea typeface="+mn-ea"/>
              <a:cs typeface="+mn-cs"/>
              <a:sym typeface="Helvetica Neue Medium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rgbClr val="820000"/>
                </a:solidFill>
                <a:latin typeface="Montserrat Bold"/>
                <a:ea typeface="+mn-ea"/>
                <a:cs typeface="+mn-cs"/>
                <a:sym typeface="Helvetica Neue Medium"/>
              </a:rPr>
              <a:t>Нарушение требований к формату электронных документов является основанием для экспертных организаций оставлять без рассмотрения документы, представленные для проведения государственной экспертизы</a:t>
            </a:r>
            <a:endParaRPr lang="ru-RU" sz="3200" dirty="0">
              <a:solidFill>
                <a:srgbClr val="820000"/>
              </a:solidFill>
              <a:latin typeface="Montserrat Bold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736300" y="13145726"/>
            <a:ext cx="6418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</a:rPr>
              <a:t>14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0"/>
          <a:stretch/>
        </p:blipFill>
        <p:spPr>
          <a:xfrm>
            <a:off x="3551" y="-25888"/>
            <a:ext cx="24380449" cy="15480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63775" y="-61543"/>
            <a:ext cx="228600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1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ВЕДОМОСТЬ ОБЪЕМОВ РАБОТ, СОДЕРЖАЩИХСЯ В СМЕТНЫХ РАСЧЕТАХ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584915" y="2016374"/>
            <a:ext cx="11210959" cy="54483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lvl="0">
              <a:defRPr/>
            </a:pPr>
            <a:r>
              <a:rPr lang="ru-RU" sz="3200">
                <a:solidFill>
                  <a:srgbClr val="964E4E"/>
                </a:solidFill>
                <a:latin typeface="Montserrat Bold"/>
                <a:ea typeface="Montserrat Bold"/>
                <a:cs typeface="Montserrat Bold"/>
              </a:rPr>
              <a:t>ОСНОВНЫЕ ТРЕБОВАНИЯ</a:t>
            </a:r>
            <a:endParaRPr lang="ru-RU" sz="3200" dirty="0">
              <a:solidFill>
                <a:srgbClr val="964E4E"/>
              </a:solidFill>
              <a:latin typeface="Montserrat Bold"/>
              <a:ea typeface="Montserrat Bold"/>
              <a:cs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399629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0" t="-142" r="43243" b="201"/>
          <a:stretch/>
        </p:blipFill>
        <p:spPr>
          <a:xfrm>
            <a:off x="1" y="0"/>
            <a:ext cx="2628900" cy="13716000"/>
          </a:xfrm>
          <a:prstGeom prst="roundRect">
            <a:avLst>
              <a:gd name="adj" fmla="val 2250"/>
            </a:avLst>
          </a:prstGeom>
        </p:spPr>
      </p:pic>
      <p:sp>
        <p:nvSpPr>
          <p:cNvPr id="54" name="Trend 2021."/>
          <p:cNvSpPr txBox="1"/>
          <p:nvPr/>
        </p:nvSpPr>
        <p:spPr>
          <a:xfrm>
            <a:off x="1053268" y="1011212"/>
            <a:ext cx="114042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kumimoji="0" lang="ru-RU" sz="51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ExtraBold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98863634"/>
              </p:ext>
            </p:extLst>
          </p:nvPr>
        </p:nvGraphicFramePr>
        <p:xfrm>
          <a:off x="596068" y="3295651"/>
          <a:ext cx="9538532" cy="9207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5276" y="3295651"/>
            <a:ext cx="14815678" cy="6721767"/>
          </a:xfrm>
          <a:prstGeom prst="rect">
            <a:avLst/>
          </a:prstGeom>
          <a:effectLst/>
        </p:spPr>
      </p:pic>
      <p:sp>
        <p:nvSpPr>
          <p:cNvPr id="6" name="Скругленный прямоугольник 5"/>
          <p:cNvSpPr/>
          <p:nvPr/>
        </p:nvSpPr>
        <p:spPr>
          <a:xfrm>
            <a:off x="8375276" y="10607118"/>
            <a:ext cx="14815678" cy="2451735"/>
          </a:xfrm>
          <a:prstGeom prst="roundRect">
            <a:avLst/>
          </a:prstGeom>
          <a:solidFill>
            <a:srgbClr val="D0E1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old"/>
                <a:ea typeface="+mn-ea"/>
                <a:cs typeface="+mn-cs"/>
                <a:sym typeface="Helvetica Neue Medium"/>
              </a:rPr>
              <a:t>Размещенная на сайте Минстроя </a:t>
            </a:r>
            <a:r>
              <a: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old"/>
                <a:ea typeface="+mn-ea"/>
                <a:cs typeface="+mn-cs"/>
                <a:sym typeface="Helvetica Neue Medium"/>
              </a:rPr>
              <a:t>России </a:t>
            </a:r>
            <a:r>
              <a: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old"/>
                <a:ea typeface="+mn-ea"/>
                <a:cs typeface="+mn-cs"/>
                <a:sym typeface="Helvetica Neue Medium"/>
              </a:rPr>
              <a:t>11.10.2024</a:t>
            </a:r>
            <a:r>
              <a:rPr kumimoji="0" lang="ru-RU" sz="2400" b="0" i="0" u="none" strike="noStrike" kern="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old"/>
                <a:ea typeface="+mn-ea"/>
                <a:cs typeface="+mn-cs"/>
                <a:sym typeface="Helvetica Neue Medium"/>
              </a:rPr>
              <a:t> </a:t>
            </a:r>
            <a:r>
              <a:rPr kumimoji="0" lang="en-US" sz="2400" i="0" u="none" strike="noStrike" kern="0" cap="none" spc="0" normalizeH="0" noProof="0" smtClean="0">
                <a:ln>
                  <a:noFill/>
                </a:ln>
                <a:solidFill>
                  <a:srgbClr val="820000"/>
                </a:solidFill>
                <a:effectLst/>
                <a:uLnTx/>
                <a:uFillTx/>
                <a:latin typeface="Montserrat Bold"/>
                <a:ea typeface="+mn-ea"/>
                <a:cs typeface="+mn-cs"/>
                <a:sym typeface="Helvetica Neue Medium"/>
              </a:rPr>
              <a:t>XML</a:t>
            </a:r>
            <a:r>
              <a:rPr kumimoji="0" lang="en-US" sz="2400" i="0" u="none" strike="noStrike" kern="0" cap="none" spc="0" normalizeH="0" baseline="0" noProof="0" smtClean="0">
                <a:ln>
                  <a:noFill/>
                </a:ln>
                <a:solidFill>
                  <a:srgbClr val="820000"/>
                </a:solidFill>
                <a:effectLst/>
                <a:uLnTx/>
                <a:uFillTx/>
                <a:latin typeface="Montserrat Bold"/>
                <a:ea typeface="+mn-ea"/>
                <a:cs typeface="+mn-cs"/>
                <a:sym typeface="Helvetica Neue Medium"/>
              </a:rPr>
              <a:t>-</a:t>
            </a: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820000"/>
                </a:solidFill>
                <a:effectLst/>
                <a:uLnTx/>
                <a:uFillTx/>
                <a:latin typeface="Montserrat Bold"/>
                <a:ea typeface="+mn-ea"/>
                <a:cs typeface="+mn-cs"/>
                <a:sym typeface="Helvetica Neue Medium"/>
              </a:rPr>
              <a:t>схема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old"/>
                <a:ea typeface="+mn-ea"/>
                <a:cs typeface="+mn-cs"/>
                <a:sym typeface="Helvetica Neue Medium"/>
              </a:rPr>
              <a:t>ведомости </a:t>
            </a:r>
            <a:r>
              <a: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old"/>
                <a:ea typeface="+mn-ea"/>
                <a:cs typeface="+mn-cs"/>
                <a:sym typeface="Helvetica Neue Medium"/>
              </a:rPr>
              <a:t>объемов </a:t>
            </a:r>
            <a:r>
              <a: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old"/>
                <a:ea typeface="+mn-ea"/>
                <a:cs typeface="+mn-cs"/>
                <a:sym typeface="Helvetica Neue Medium"/>
              </a:rPr>
              <a:t>работ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old"/>
                <a:ea typeface="+mn-ea"/>
                <a:cs typeface="+mn-cs"/>
                <a:sym typeface="Helvetica Neue Medium"/>
              </a:rPr>
              <a:t> </a:t>
            </a:r>
            <a:r>
              <a:rPr kumimoji="0" lang="ru-RU" sz="2400" i="0" strike="noStrike" kern="0" cap="none" spc="0" normalizeH="0" baseline="0" noProof="0" smtClean="0">
                <a:ln>
                  <a:noFill/>
                </a:ln>
                <a:solidFill>
                  <a:srgbClr val="820000"/>
                </a:solidFill>
                <a:effectLst/>
                <a:uLnTx/>
                <a:uFillTx/>
                <a:latin typeface="Montserrat Bold"/>
                <a:ea typeface="+mn-ea"/>
                <a:cs typeface="+mn-cs"/>
                <a:sym typeface="Helvetica Neue Medium"/>
              </a:rPr>
              <a:t>введена </a:t>
            </a:r>
            <a:r>
              <a:rPr kumimoji="0" lang="ru-RU" sz="2400" i="0" strike="noStrike" kern="0" cap="none" spc="0" normalizeH="0" baseline="0" noProof="0" dirty="0" smtClean="0">
                <a:ln>
                  <a:noFill/>
                </a:ln>
                <a:solidFill>
                  <a:srgbClr val="820000"/>
                </a:solidFill>
                <a:effectLst/>
                <a:uLnTx/>
                <a:uFillTx/>
                <a:latin typeface="Montserrat Bold"/>
                <a:ea typeface="+mn-ea"/>
                <a:cs typeface="+mn-cs"/>
                <a:sym typeface="Helvetica Neue Medium"/>
              </a:rPr>
              <a:t>в </a:t>
            </a:r>
            <a:r>
              <a:rPr kumimoji="0" lang="ru-RU" sz="2400" i="0" strike="noStrike" kern="0" cap="none" spc="0" normalizeH="0" baseline="0" noProof="0" smtClean="0">
                <a:ln>
                  <a:noFill/>
                </a:ln>
                <a:solidFill>
                  <a:srgbClr val="820000"/>
                </a:solidFill>
                <a:effectLst/>
                <a:uLnTx/>
                <a:uFillTx/>
                <a:latin typeface="Montserrat Bold"/>
                <a:ea typeface="+mn-ea"/>
                <a:cs typeface="+mn-cs"/>
                <a:sym typeface="Helvetica Neue Medium"/>
              </a:rPr>
              <a:t>действие </a:t>
            </a:r>
            <a:r>
              <a:rPr kumimoji="0" lang="ru-RU" sz="2400" i="0" strike="noStrike" kern="0" cap="none" spc="0" normalizeH="0" baseline="0" noProof="0" smtClean="0">
                <a:ln>
                  <a:noFill/>
                </a:ln>
                <a:solidFill>
                  <a:srgbClr val="820000"/>
                </a:solidFill>
                <a:effectLst/>
                <a:uLnTx/>
                <a:uFillTx/>
                <a:latin typeface="Montserrat Bold"/>
                <a:ea typeface="+mn-ea"/>
                <a:cs typeface="+mn-cs"/>
                <a:sym typeface="Helvetica Neue Medium"/>
              </a:rPr>
              <a:t>11.01.2025</a:t>
            </a:r>
            <a:endParaRPr kumimoji="0" lang="ru-RU" sz="2400" i="0" strike="noStrike" kern="0" cap="none" spc="0" normalizeH="0" baseline="0" noProof="0" dirty="0" smtClean="0">
              <a:ln>
                <a:noFill/>
              </a:ln>
              <a:solidFill>
                <a:srgbClr val="820000"/>
              </a:solidFill>
              <a:effectLst/>
              <a:uLnTx/>
              <a:uFillTx/>
              <a:latin typeface="Montserrat Bold"/>
              <a:ea typeface="+mn-ea"/>
              <a:cs typeface="+mn-cs"/>
              <a:sym typeface="Helvetica Neue Medium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old"/>
                <a:ea typeface="+mn-ea"/>
                <a:cs typeface="+mn-cs"/>
                <a:sym typeface="Helvetica Neue Medium"/>
              </a:rPr>
              <a:t>Следовательно, </a:t>
            </a:r>
            <a:r>
              <a: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old"/>
                <a:ea typeface="+mn-ea"/>
                <a:cs typeface="+mn-cs"/>
                <a:sym typeface="Helvetica Neue Medium"/>
              </a:rPr>
              <a:t>после </a:t>
            </a:r>
            <a:r>
              <a:rPr kumimoji="0" lang="ru-RU" sz="2400" i="0" u="none" strike="noStrike" kern="0" cap="none" spc="0" normalizeH="0" baseline="0" noProof="0" smtClean="0">
                <a:ln>
                  <a:noFill/>
                </a:ln>
                <a:solidFill>
                  <a:srgbClr val="820000"/>
                </a:solidFill>
                <a:effectLst/>
                <a:uLnTx/>
                <a:uFillTx/>
                <a:latin typeface="Montserrat Bold"/>
                <a:ea typeface="+mn-ea"/>
                <a:cs typeface="+mn-cs"/>
                <a:sym typeface="Helvetica Neue Medium"/>
              </a:rPr>
              <a:t>11.01.2025 ВОР </a:t>
            </a: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820000"/>
                </a:solidFill>
                <a:effectLst/>
                <a:uLnTx/>
                <a:uFillTx/>
                <a:latin typeface="Montserrat Bold"/>
                <a:ea typeface="+mn-ea"/>
                <a:cs typeface="+mn-cs"/>
                <a:sym typeface="Helvetica Neue Medium"/>
              </a:rPr>
              <a:t>должны представляться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old"/>
                <a:ea typeface="+mn-ea"/>
                <a:cs typeface="+mn-cs"/>
                <a:sym typeface="Helvetica Neue Medium"/>
              </a:rPr>
              <a:t>на </a:t>
            </a:r>
            <a:r>
              <a: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old"/>
                <a:ea typeface="+mn-ea"/>
                <a:cs typeface="+mn-cs"/>
                <a:sym typeface="Helvetica Neue Medium"/>
              </a:rPr>
              <a:t>государственную </a:t>
            </a:r>
            <a:r>
              <a: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old"/>
                <a:ea typeface="+mn-ea"/>
                <a:cs typeface="+mn-cs"/>
                <a:sym typeface="Helvetica Neue Medium"/>
              </a:rPr>
              <a:t>экспертизу в </a:t>
            </a:r>
            <a:r>
              <a: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old"/>
                <a:ea typeface="+mn-ea"/>
                <a:cs typeface="+mn-cs"/>
                <a:sym typeface="Helvetica Neue Medium"/>
              </a:rPr>
              <a:t>формате </a:t>
            </a:r>
            <a:r>
              <a:rPr kumimoji="0" lang="en-US" sz="2400" i="0" u="none" strike="noStrike" kern="0" cap="none" spc="0" normalizeH="0" baseline="0" noProof="0" smtClean="0">
                <a:ln>
                  <a:noFill/>
                </a:ln>
                <a:solidFill>
                  <a:srgbClr val="820000"/>
                </a:solidFill>
                <a:effectLst/>
                <a:uLnTx/>
                <a:uFillTx/>
                <a:latin typeface="Montserrat Bold"/>
                <a:ea typeface="+mn-ea"/>
                <a:cs typeface="+mn-cs"/>
                <a:sym typeface="Helvetica Neue Medium"/>
              </a:rPr>
              <a:t>XML</a:t>
            </a:r>
            <a:r>
              <a: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old"/>
                <a:ea typeface="+mn-ea"/>
                <a:cs typeface="+mn-cs"/>
                <a:sym typeface="Helvetica Neue Medium"/>
              </a:rPr>
              <a:t>, независимо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old"/>
                <a:ea typeface="+mn-ea"/>
                <a:cs typeface="+mn-cs"/>
                <a:sym typeface="Helvetica Neue Medium"/>
              </a:rPr>
              <a:t>:</a:t>
            </a:r>
          </a:p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2400" b="0">
                <a:solidFill>
                  <a:prstClr val="black"/>
                </a:solidFill>
                <a:latin typeface="Montserrat Bold"/>
                <a:ea typeface="+mn-ea"/>
                <a:cs typeface="+mn-cs"/>
                <a:sym typeface="Helvetica Neue Medium"/>
              </a:rPr>
              <a:t>о</a:t>
            </a:r>
            <a:r>
              <a: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old"/>
                <a:ea typeface="+mn-ea"/>
                <a:cs typeface="+mn-cs"/>
                <a:sym typeface="Helvetica Neue Medium"/>
              </a:rPr>
              <a:t>т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old"/>
                <a:ea typeface="+mn-ea"/>
                <a:cs typeface="+mn-cs"/>
                <a:sym typeface="Helvetica Neue Medium"/>
              </a:rPr>
              <a:t>даты </a:t>
            </a:r>
            <a:r>
              <a: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old"/>
                <a:ea typeface="+mn-ea"/>
                <a:cs typeface="+mn-cs"/>
                <a:sym typeface="Helvetica Neue Medium"/>
              </a:rPr>
              <a:t>утверждения </a:t>
            </a:r>
            <a:r>
              <a: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old"/>
                <a:ea typeface="+mn-ea"/>
                <a:cs typeface="+mn-cs"/>
                <a:sym typeface="Helvetica Neue Medium"/>
              </a:rPr>
              <a:t>задания </a:t>
            </a:r>
            <a:r>
              <a: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old"/>
                <a:ea typeface="+mn-ea"/>
                <a:cs typeface="+mn-cs"/>
                <a:sym typeface="Helvetica Neue Medium"/>
              </a:rPr>
              <a:t>на </a:t>
            </a:r>
            <a:r>
              <a: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old"/>
                <a:ea typeface="+mn-ea"/>
                <a:cs typeface="+mn-cs"/>
                <a:sym typeface="Helvetica Neue Medium"/>
              </a:rPr>
              <a:t>проектирования</a:t>
            </a:r>
          </a:p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old"/>
                <a:ea typeface="+mn-ea"/>
                <a:cs typeface="+mn-cs"/>
                <a:sym typeface="Helvetica Neue Medium"/>
              </a:rPr>
              <a:t>от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old"/>
                <a:ea typeface="+mn-ea"/>
                <a:cs typeface="+mn-cs"/>
                <a:sym typeface="Helvetica Neue Medium"/>
              </a:rPr>
              <a:t>даты передачи сметной документов заказчику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Bold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Trend 2021."/>
          <p:cNvSpPr txBox="1"/>
          <p:nvPr/>
        </p:nvSpPr>
        <p:spPr>
          <a:xfrm>
            <a:off x="1053269" y="805387"/>
            <a:ext cx="114042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kumimoji="0" lang="ru-RU" sz="51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ExtraBold"/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736300" y="13145726"/>
            <a:ext cx="6418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</a:rPr>
              <a:t>15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0"/>
          <a:stretch/>
        </p:blipFill>
        <p:spPr>
          <a:xfrm>
            <a:off x="3551" y="-25888"/>
            <a:ext cx="24380449" cy="15480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63775" y="-61543"/>
            <a:ext cx="228600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1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ВЕДОМОСТЬ ОБЪЕМОВ РАБОТ, СОДЕРЖАЩИХСЯ В СМЕТНЫХ РАСЧЕТАХ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584915" y="2016374"/>
            <a:ext cx="11210959" cy="54483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lvl="0">
              <a:defRPr/>
            </a:pPr>
            <a:r>
              <a:rPr lang="ru-RU" sz="3200">
                <a:solidFill>
                  <a:srgbClr val="964E4E"/>
                </a:solidFill>
                <a:latin typeface="Montserrat Bold"/>
                <a:ea typeface="Montserrat Bold"/>
                <a:cs typeface="Montserrat Bold"/>
              </a:rPr>
              <a:t>ОСНОВНЫЕ ТРЕБОВАНИЯ</a:t>
            </a:r>
            <a:endParaRPr lang="ru-RU" sz="3200" dirty="0">
              <a:solidFill>
                <a:srgbClr val="964E4E"/>
              </a:solidFill>
              <a:latin typeface="Montserrat Bold"/>
              <a:ea typeface="Montserrat Bold"/>
              <a:cs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51649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Выгнутая вправо стрелка 27"/>
          <p:cNvSpPr/>
          <p:nvPr/>
        </p:nvSpPr>
        <p:spPr>
          <a:xfrm rot="14643766" flipH="1">
            <a:off x="20408646" y="4533102"/>
            <a:ext cx="2966408" cy="3873206"/>
          </a:xfrm>
          <a:prstGeom prst="curvedLeftArrow">
            <a:avLst/>
          </a:prstGeom>
          <a:gradFill>
            <a:gsLst>
              <a:gs pos="16000">
                <a:srgbClr val="60BADE"/>
              </a:gs>
              <a:gs pos="100000">
                <a:srgbClr val="7AB9D4">
                  <a:alpha val="32000"/>
                  <a:lumMod val="0"/>
                  <a:lumOff val="100000"/>
                </a:srgbClr>
              </a:gs>
            </a:gsLst>
            <a:lin ang="162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65988" y="4552815"/>
            <a:ext cx="17498518" cy="8877205"/>
          </a:xfrm>
          <a:prstGeom prst="rect">
            <a:avLst/>
          </a:prstGeom>
          <a:solidFill>
            <a:srgbClr val="779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0" t="-142" r="43243" b="201"/>
          <a:stretch/>
        </p:blipFill>
        <p:spPr>
          <a:xfrm>
            <a:off x="1" y="0"/>
            <a:ext cx="2628900" cy="13716000"/>
          </a:xfrm>
          <a:prstGeom prst="roundRect">
            <a:avLst>
              <a:gd name="adj" fmla="val 2250"/>
            </a:avLst>
          </a:prstGeom>
        </p:spPr>
      </p:pic>
      <p:sp>
        <p:nvSpPr>
          <p:cNvPr id="5" name="Прямоугольник 4"/>
          <p:cNvSpPr/>
          <p:nvPr/>
        </p:nvSpPr>
        <p:spPr>
          <a:xfrm>
            <a:off x="3642102" y="2526224"/>
            <a:ext cx="18071023" cy="1890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  <a:sym typeface="Helvetica Neue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4833"/>
          <a:stretch/>
        </p:blipFill>
        <p:spPr>
          <a:xfrm>
            <a:off x="2975488" y="4343265"/>
            <a:ext cx="17498518" cy="8877205"/>
          </a:xfrm>
          <a:prstGeom prst="rect">
            <a:avLst/>
          </a:prstGeom>
        </p:spPr>
      </p:pic>
      <p:sp>
        <p:nvSpPr>
          <p:cNvPr id="15" name="Trend 2021."/>
          <p:cNvSpPr txBox="1"/>
          <p:nvPr/>
        </p:nvSpPr>
        <p:spPr>
          <a:xfrm>
            <a:off x="1053268" y="1011212"/>
            <a:ext cx="114042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kumimoji="0" lang="ru-RU" sz="51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ExtraBold"/>
            </a:endParaRPr>
          </a:p>
        </p:txBody>
      </p:sp>
      <p:sp>
        <p:nvSpPr>
          <p:cNvPr id="16" name="Trend 2021."/>
          <p:cNvSpPr txBox="1"/>
          <p:nvPr/>
        </p:nvSpPr>
        <p:spPr>
          <a:xfrm>
            <a:off x="1053269" y="805387"/>
            <a:ext cx="114042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kumimoji="0" lang="ru-RU" sz="51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ExtraBold"/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736300" y="13145726"/>
            <a:ext cx="6418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</a:rPr>
              <a:t>16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0"/>
          <a:stretch/>
        </p:blipFill>
        <p:spPr>
          <a:xfrm>
            <a:off x="3551" y="-25888"/>
            <a:ext cx="24380449" cy="154800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763775" y="-61543"/>
            <a:ext cx="228600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1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ВЕДОМОСТЬ ОБЪЕМОВ РАБОТ, СОДЕРЖАЩИХСЯ В СМЕТНЫХ РАСЧЕТАХ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584915" y="2016374"/>
            <a:ext cx="11210959" cy="54483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lvl="0">
              <a:defRPr/>
            </a:pPr>
            <a:r>
              <a:rPr lang="ru-RU" sz="3200">
                <a:solidFill>
                  <a:srgbClr val="964E4E"/>
                </a:solidFill>
                <a:latin typeface="Montserrat Bold"/>
                <a:ea typeface="Montserrat Bold"/>
                <a:cs typeface="Montserrat Bold"/>
              </a:rPr>
              <a:t>ОСНОВНЫЕ ТРЕБОВАНИЯ</a:t>
            </a:r>
            <a:endParaRPr lang="ru-RU" sz="3200" dirty="0">
              <a:solidFill>
                <a:srgbClr val="964E4E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2975488" y="3300456"/>
            <a:ext cx="9899979" cy="612000"/>
          </a:xfrm>
          <a:prstGeom prst="rect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r>
              <a:rPr lang="ru-RU" sz="3200">
                <a:solidFill>
                  <a:schemeClr val="bg1"/>
                </a:solidFill>
                <a:latin typeface="Montserrat Bold"/>
                <a:ea typeface="Montserrat Bold"/>
                <a:cs typeface="Montserrat Bold"/>
              </a:rPr>
              <a:t>Форма </a:t>
            </a:r>
            <a:r>
              <a:rPr lang="ru-RU" sz="3200">
                <a:solidFill>
                  <a:schemeClr val="bg1"/>
                </a:solidFill>
                <a:latin typeface="Montserrat Bold"/>
                <a:ea typeface="Montserrat Bold"/>
                <a:cs typeface="Montserrat Bold"/>
              </a:rPr>
              <a:t>ведомости</a:t>
            </a:r>
            <a:r>
              <a:rPr lang="ru-RU" sz="3200">
                <a:solidFill>
                  <a:schemeClr val="bg1"/>
                </a:solidFill>
                <a:latin typeface="Montserrat Bold"/>
                <a:ea typeface="Montserrat Bold"/>
                <a:cs typeface="Montserrat Bold"/>
              </a:rPr>
              <a:t> объемов работ на ФГИС ЦС</a:t>
            </a:r>
            <a:endParaRPr lang="ru-RU" sz="3200" dirty="0">
              <a:solidFill>
                <a:schemeClr val="bg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77948" y="2029058"/>
            <a:ext cx="5489866" cy="2124000"/>
          </a:xfrm>
          <a:prstGeom prst="rect">
            <a:avLst/>
          </a:prstGeom>
          <a:solidFill>
            <a:srgbClr val="40A4CD"/>
          </a:solidFill>
          <a:ln>
            <a:noFill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600" u="sng">
                <a:solidFill>
                  <a:schemeClr val="bg1"/>
                </a:solidFill>
                <a:latin typeface="Montserrat Bold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/>
              <a:t>База </a:t>
            </a:r>
            <a:r>
              <a:rPr lang="ru-RU" sz="2400"/>
              <a:t>знаний/Примеры </a:t>
            </a:r>
            <a:r>
              <a:rPr lang="ru-RU" sz="2400" smtClean="0"/>
              <a:t>оформления документов/</a:t>
            </a:r>
          </a:p>
          <a:p>
            <a:r>
              <a:rPr lang="ru-RU" sz="2400" smtClean="0"/>
              <a:t>Пример </a:t>
            </a:r>
            <a:r>
              <a:rPr lang="ru-RU" sz="2400" dirty="0"/>
              <a:t>оформления ведомости объемов работ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9555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89417" y="2526224"/>
            <a:ext cx="18071023" cy="1890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  <a:sym typeface="Helvetica Neue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3883"/>
          <a:stretch/>
        </p:blipFill>
        <p:spPr>
          <a:xfrm>
            <a:off x="282695" y="3673647"/>
            <a:ext cx="18071024" cy="6613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720036" y="10869505"/>
            <a:ext cx="7380000" cy="2160000"/>
          </a:xfrm>
          <a:prstGeom prst="roundRect">
            <a:avLst/>
          </a:prstGeom>
          <a:solidFill>
            <a:srgbClr val="964E4E">
              <a:alpha val="85000"/>
            </a:srgb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sym typeface="Helvetica Neue"/>
              </a:rPr>
              <a:t>Следует приводить по каждой позиции ВОР ссылки на тома проектной документации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sym typeface="Helvetica Neue"/>
              </a:rPr>
              <a:t>с указанием соответствующих листов (страниц). Указываются все листы ПД, в которых есть упоминание про эту работу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Bold"/>
              <a:sym typeface="Helvetica Neue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713084" y="10869505"/>
            <a:ext cx="7380000" cy="2160000"/>
          </a:xfrm>
          <a:prstGeom prst="roundRect">
            <a:avLst/>
          </a:prstGeom>
          <a:solidFill>
            <a:srgbClr val="779DB3">
              <a:alpha val="85000"/>
            </a:srgb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sym typeface="Helvetica Neue"/>
              </a:rPr>
              <a:t>Вспомогательные графы для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sym typeface="Helvetica Neue"/>
              </a:rPr>
              <a:t>привязки обоснований 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sym typeface="Helvetica Neue"/>
              </a:rPr>
              <a:t>к позициям ВОР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Bold"/>
              <a:sym typeface="Helvetica Neue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712711" y="10869505"/>
            <a:ext cx="7380000" cy="216000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sym typeface="Helvetica Neue"/>
              </a:rPr>
              <a:t>Обязательно вводить 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sym typeface="Helvetica Neue"/>
              </a:rPr>
              <a:t>формулу расчета объемов работ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sym typeface="Helvetica Neue"/>
              </a:rPr>
              <a:t> и расхода материалов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Bold"/>
              <a:sym typeface="Helvetica Neue"/>
            </a:endParaRPr>
          </a:p>
        </p:txBody>
      </p:sp>
      <p:sp>
        <p:nvSpPr>
          <p:cNvPr id="17" name="Trend 2021."/>
          <p:cNvSpPr txBox="1"/>
          <p:nvPr/>
        </p:nvSpPr>
        <p:spPr>
          <a:xfrm>
            <a:off x="1053268" y="1011212"/>
            <a:ext cx="114042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kumimoji="0" lang="ru-RU" sz="51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ExtraBold"/>
            </a:endParaRPr>
          </a:p>
        </p:txBody>
      </p:sp>
      <p:sp>
        <p:nvSpPr>
          <p:cNvPr id="19" name="Trend 2021."/>
          <p:cNvSpPr txBox="1"/>
          <p:nvPr/>
        </p:nvSpPr>
        <p:spPr>
          <a:xfrm>
            <a:off x="1053269" y="805387"/>
            <a:ext cx="114042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kumimoji="0" lang="ru-RU" sz="51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ExtraBold"/>
            </a:endParaRPr>
          </a:p>
        </p:txBody>
      </p:sp>
      <p:sp>
        <p:nvSpPr>
          <p:cNvPr id="23" name="Блок-схема: узел 22"/>
          <p:cNvSpPr/>
          <p:nvPr/>
        </p:nvSpPr>
        <p:spPr>
          <a:xfrm>
            <a:off x="10328533" y="6125487"/>
            <a:ext cx="962974" cy="884344"/>
          </a:xfrm>
          <a:prstGeom prst="flowChartConnector">
            <a:avLst/>
          </a:prstGeom>
          <a:solidFill>
            <a:srgbClr val="964E4E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old"/>
                <a:sym typeface="Helvetica Neue"/>
              </a:rPr>
              <a:t>1</a:t>
            </a:r>
            <a:endParaRPr kumimoji="0" lang="ru-RU" sz="3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Bold"/>
              <a:sym typeface="Helvetica Neue"/>
            </a:endParaRPr>
          </a:p>
        </p:txBody>
      </p:sp>
      <p:sp>
        <p:nvSpPr>
          <p:cNvPr id="29" name="Блок-схема: узел 28"/>
          <p:cNvSpPr/>
          <p:nvPr/>
        </p:nvSpPr>
        <p:spPr>
          <a:xfrm>
            <a:off x="8188707" y="10468898"/>
            <a:ext cx="848310" cy="884344"/>
          </a:xfrm>
          <a:prstGeom prst="flowChartConnector">
            <a:avLst/>
          </a:prstGeom>
          <a:solidFill>
            <a:srgbClr val="779DB3"/>
          </a:solidFill>
          <a:ln>
            <a:solidFill>
              <a:srgbClr val="066A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old"/>
                <a:sym typeface="Helvetica Neue"/>
              </a:rPr>
              <a:t>2</a:t>
            </a:r>
            <a:endParaRPr kumimoji="0" lang="ru-RU" sz="3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Bold"/>
              <a:sym typeface="Helvetica Neue"/>
            </a:endParaRPr>
          </a:p>
        </p:txBody>
      </p:sp>
      <p:sp>
        <p:nvSpPr>
          <p:cNvPr id="30" name="Блок-схема: узел 29"/>
          <p:cNvSpPr/>
          <p:nvPr/>
        </p:nvSpPr>
        <p:spPr>
          <a:xfrm>
            <a:off x="168854" y="10479904"/>
            <a:ext cx="848310" cy="884344"/>
          </a:xfrm>
          <a:prstGeom prst="flowChartConnector">
            <a:avLst/>
          </a:prstGeom>
          <a:solidFill>
            <a:srgbClr val="964E4E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  <a:sym typeface="Helvetica Neue"/>
              </a:rPr>
              <a:t>1</a:t>
            </a:r>
            <a:endParaRPr kumimoji="0" lang="ru-RU" sz="3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  <a:sym typeface="Helvetica Neue"/>
            </a:endParaRPr>
          </a:p>
        </p:txBody>
      </p:sp>
      <p:sp>
        <p:nvSpPr>
          <p:cNvPr id="27" name="Блок-схема: узел 26"/>
          <p:cNvSpPr/>
          <p:nvPr/>
        </p:nvSpPr>
        <p:spPr>
          <a:xfrm>
            <a:off x="16377227" y="10468898"/>
            <a:ext cx="848310" cy="884344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white"/>
                </a:solidFill>
                <a:latin typeface="Montserrat Bold"/>
              </a:rPr>
              <a:t>3</a:t>
            </a:r>
            <a:endParaRPr kumimoji="0" lang="ru-RU" sz="3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Bold"/>
              <a:sym typeface="Helvetica Neue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8639003" y="2817734"/>
            <a:ext cx="5453708" cy="2042068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old"/>
                <a:sym typeface="Helvetica Neue"/>
              </a:rPr>
              <a:t>В наименовании ВОР должно быть </a:t>
            </a:r>
            <a:r>
              <a:rPr kumimoji="0" lang="ru-RU" sz="20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old"/>
                <a:sym typeface="Helvetica Neue"/>
              </a:rPr>
              <a:t>базовое </a:t>
            </a:r>
            <a:r>
              <a:rPr kumimoji="0" lang="ru-RU" sz="20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old"/>
                <a:sym typeface="Helvetica Neue"/>
              </a:rPr>
              <a:t>обозначение,</a:t>
            </a:r>
            <a:r>
              <a:rPr kumimoji="0" lang="ru-RU" sz="2000" b="1" i="0" u="none" strike="noStrike" kern="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old"/>
                <a:sym typeface="Helvetica Neue"/>
              </a:rPr>
              <a:t> </a:t>
            </a:r>
            <a:r>
              <a:rPr kumimoji="0" lang="ru-RU" sz="20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old"/>
                <a:sym typeface="Helvetica Neue"/>
              </a:rPr>
              <a:t>устанавливаемое</a:t>
            </a:r>
            <a:r>
              <a:rPr kumimoji="0" lang="ru-RU" sz="2000" b="1" i="0" u="none" strike="noStrike" kern="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old"/>
                <a:sym typeface="Helvetica Neue"/>
              </a:rPr>
              <a:t> </a:t>
            </a:r>
            <a:r>
              <a:rPr kumimoji="0" lang="ru-RU" sz="20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old"/>
                <a:sym typeface="Helvetica Neue"/>
              </a:rPr>
              <a:t>по действующей в проектной организации системе, затем через пробел слова «Раздел ПД№», а также «подраздел ПД»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Bold"/>
              <a:sym typeface="Helvetica Neue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8639003" y="5433802"/>
            <a:ext cx="5453708" cy="1521510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old"/>
                <a:sym typeface="Helvetica Neue"/>
              </a:rPr>
              <a:t>ВОР должна быть составлена в объеме, достаточном для составления смет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Bold"/>
              <a:sym typeface="Helvetica Neue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8639003" y="7529313"/>
            <a:ext cx="5453708" cy="3036312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old"/>
                <a:sym typeface="Helvetica Neue"/>
              </a:rPr>
              <a:t>ВОР  должны сопровождаться приложением,</a:t>
            </a:r>
            <a:r>
              <a:rPr kumimoji="0" lang="ru-RU" sz="20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old"/>
                <a:sym typeface="Helvetica Neue"/>
              </a:rPr>
              <a:t> содержащим обоснование объемов работ. В случае , когда указанные объемы работ не могут быть подтверждены материалами ПД и расчетами, чертежами, схемами и другими обосновывающими документами.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Bold"/>
              <a:sym typeface="Helvetica Neue"/>
            </a:endParaRPr>
          </a:p>
        </p:txBody>
      </p:sp>
      <p:sp>
        <p:nvSpPr>
          <p:cNvPr id="36" name="Прямоугольный треугольник 35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3736300" y="13145726"/>
            <a:ext cx="6418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</a:rPr>
              <a:t>17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0"/>
          <a:stretch/>
        </p:blipFill>
        <p:spPr>
          <a:xfrm>
            <a:off x="3551" y="-25888"/>
            <a:ext cx="24380449" cy="1548000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763775" y="-61543"/>
            <a:ext cx="228600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1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ВЕДОМОСТЬ ОБЪЕМОВ РАБОТ, СОДЕРЖАЩИХСЯ В СМЕТНЫХ РАСЧЕТАХ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6584915" y="2016374"/>
            <a:ext cx="11210959" cy="54483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lvl="0">
              <a:defRPr/>
            </a:pPr>
            <a:r>
              <a:rPr lang="ru-RU" sz="3200">
                <a:solidFill>
                  <a:srgbClr val="964E4E"/>
                </a:solidFill>
                <a:latin typeface="Montserrat Bold"/>
                <a:ea typeface="Montserrat Bold"/>
                <a:cs typeface="Montserrat Bold"/>
              </a:rPr>
              <a:t>ОСНОВНЫЕ ТРЕБОВАНИЯ</a:t>
            </a:r>
            <a:endParaRPr lang="ru-RU" sz="3200" dirty="0">
              <a:solidFill>
                <a:srgbClr val="964E4E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236962" y="2817734"/>
            <a:ext cx="9899979" cy="612000"/>
          </a:xfrm>
          <a:prstGeom prst="rect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r>
              <a:rPr lang="ru-RU" sz="3200">
                <a:solidFill>
                  <a:schemeClr val="bg1"/>
                </a:solidFill>
                <a:latin typeface="Montserrat Bold"/>
                <a:ea typeface="Montserrat Bold"/>
                <a:cs typeface="Montserrat Bold"/>
              </a:rPr>
              <a:t>Форма </a:t>
            </a:r>
            <a:r>
              <a:rPr lang="ru-RU" sz="3200">
                <a:solidFill>
                  <a:schemeClr val="bg1"/>
                </a:solidFill>
                <a:latin typeface="Montserrat Bold"/>
                <a:ea typeface="Montserrat Bold"/>
                <a:cs typeface="Montserrat Bold"/>
              </a:rPr>
              <a:t>ведомости</a:t>
            </a:r>
            <a:r>
              <a:rPr lang="ru-RU" sz="3200">
                <a:solidFill>
                  <a:schemeClr val="bg1"/>
                </a:solidFill>
                <a:latin typeface="Montserrat Bold"/>
                <a:ea typeface="Montserrat Bold"/>
                <a:cs typeface="Montserrat Bold"/>
              </a:rPr>
              <a:t> объемов работ на ФГИС ЦС</a:t>
            </a:r>
            <a:endParaRPr lang="ru-RU" sz="3200" dirty="0">
              <a:solidFill>
                <a:schemeClr val="bg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44" name="Блок-схема: узел 43"/>
          <p:cNvSpPr/>
          <p:nvPr/>
        </p:nvSpPr>
        <p:spPr>
          <a:xfrm>
            <a:off x="7506307" y="6125487"/>
            <a:ext cx="962974" cy="884344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white"/>
                </a:solidFill>
                <a:latin typeface="Montserrat Bold"/>
              </a:rPr>
              <a:t>3</a:t>
            </a:r>
            <a:endParaRPr kumimoji="0" lang="ru-RU" sz="3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Bold"/>
              <a:sym typeface="Helvetica Neue"/>
            </a:endParaRPr>
          </a:p>
        </p:txBody>
      </p:sp>
      <p:sp>
        <p:nvSpPr>
          <p:cNvPr id="45" name="Блок-схема: узел 44"/>
          <p:cNvSpPr/>
          <p:nvPr/>
        </p:nvSpPr>
        <p:spPr>
          <a:xfrm>
            <a:off x="13509883" y="6125487"/>
            <a:ext cx="962974" cy="884344"/>
          </a:xfrm>
          <a:prstGeom prst="flowChartConnector">
            <a:avLst/>
          </a:prstGeom>
          <a:solidFill>
            <a:srgbClr val="779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old"/>
                <a:sym typeface="Helvetica Neue"/>
              </a:rPr>
              <a:t>2</a:t>
            </a:r>
            <a:endParaRPr kumimoji="0" lang="ru-RU" sz="3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Bold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4867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rend 2021."/>
          <p:cNvSpPr txBox="1"/>
          <p:nvPr/>
        </p:nvSpPr>
        <p:spPr>
          <a:xfrm>
            <a:off x="2362200" y="5982601"/>
            <a:ext cx="201168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just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100" b="1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Helvetica Neue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82329286"/>
              </p:ext>
            </p:extLst>
          </p:nvPr>
        </p:nvGraphicFramePr>
        <p:xfrm>
          <a:off x="4064000" y="2853223"/>
          <a:ext cx="16256000" cy="1083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3736300" y="13145726"/>
            <a:ext cx="6418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</a:rPr>
              <a:t>18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497" y="-25887"/>
            <a:ext cx="24399497" cy="14165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31464" y="-153745"/>
            <a:ext cx="18178272" cy="1672253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51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r>
              <a:rPr lang="ru-RU" smtClean="0"/>
              <a:t>РЕКОМЕНДУЕМЫЕ ИНТЕРНЕТ РЕСУРСЫ ПО СОСТАВЛЕНИЮ 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874000" y="1763563"/>
            <a:ext cx="12636000" cy="1089660"/>
          </a:xfrm>
          <a:prstGeom prst="roundRect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</a:rPr>
              <a:t>ВЕДОМОСТЬ ОБЪЕМОВ РАБОТ, ПРЕДСТАВЛЯЕМЫХ ДЛЯ ПРОВЕДЕНИЯ ГОСУДАРСТВЕННОЙ ЭКСПЕРТИЗЫ</a:t>
            </a:r>
            <a:endParaRPr lang="ru-RU" sz="3200" dirty="0">
              <a:solidFill>
                <a:schemeClr val="bg1"/>
              </a:solidFill>
              <a:latin typeface="Montserrat Bold"/>
              <a:ea typeface="Montserrat Bold"/>
              <a:cs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953779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"/>
          <a:stretch/>
        </p:blipFill>
        <p:spPr>
          <a:xfrm>
            <a:off x="1" y="-25888"/>
            <a:ext cx="24384000" cy="1476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3844851" y="468310"/>
            <a:ext cx="1922145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Helvetica Neue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0114" y="-124015"/>
            <a:ext cx="23323774" cy="1672253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51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r>
              <a:rPr lang="ru-RU" smtClean="0"/>
              <a:t>ОСОБЕННОСТИ ВНЕСЕНИЯ ИЗМЕНЕНИЙ</a:t>
            </a:r>
          </a:p>
          <a:p>
            <a:r>
              <a:rPr lang="ru-RU" smtClean="0"/>
              <a:t>В СУЩЕСТВУЮЩУЮ СМЕТНУЮ ДОКУМЕНТАЦИЮ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91036769"/>
              </p:ext>
            </p:extLst>
          </p:nvPr>
        </p:nvGraphicFramePr>
        <p:xfrm>
          <a:off x="2400300" y="2012706"/>
          <a:ext cx="20193000" cy="11230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Прямоугольный треугольник 5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736300" y="13145726"/>
            <a:ext cx="6418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</a:rPr>
              <a:t>19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43390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rend 2021."/>
          <p:cNvSpPr txBox="1"/>
          <p:nvPr/>
        </p:nvSpPr>
        <p:spPr>
          <a:xfrm>
            <a:off x="1053268" y="1011212"/>
            <a:ext cx="114042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kumimoji="0" lang="ru-RU" sz="51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Extra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46" t="1062"/>
          <a:stretch/>
        </p:blipFill>
        <p:spPr>
          <a:xfrm>
            <a:off x="1932064" y="1804766"/>
            <a:ext cx="21622241" cy="112345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"/>
          <a:stretch/>
        </p:blipFill>
        <p:spPr>
          <a:xfrm>
            <a:off x="-15497" y="0"/>
            <a:ext cx="1387097" cy="13716000"/>
          </a:xfrm>
          <a:prstGeom prst="roundRect">
            <a:avLst>
              <a:gd name="adj" fmla="val 2250"/>
            </a:avLst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497" y="-25887"/>
            <a:ext cx="24411787" cy="14165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419259" y="-146136"/>
            <a:ext cx="25219309" cy="1661993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51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r>
              <a:rPr lang="ru-RU" smtClean="0"/>
              <a:t>ПРЕДМЕТ ПРОВЕДЕНИЯ ПРОВЕРКИ ДОСТОВЕРНОСТИ ОПРЕДЕЛЕНИЯ СМЕТНОЙ СТОИМОСТИ</a:t>
            </a:r>
            <a:endParaRPr lang="ru-RU" dirty="0"/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chemeClr val="bg1"/>
                </a:solidFill>
                <a:latin typeface="Montserrat Bold"/>
              </a:rPr>
              <a:t>2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5474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"/>
          <a:stretch/>
        </p:blipFill>
        <p:spPr>
          <a:xfrm>
            <a:off x="1" y="-25888"/>
            <a:ext cx="24384000" cy="1476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3844851" y="468310"/>
            <a:ext cx="1922145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Helvetica Neue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487727595"/>
              </p:ext>
            </p:extLst>
          </p:nvPr>
        </p:nvGraphicFramePr>
        <p:xfrm>
          <a:off x="1215610" y="3152613"/>
          <a:ext cx="20641596" cy="10877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Trend 2021."/>
          <p:cNvSpPr txBox="1"/>
          <p:nvPr/>
        </p:nvSpPr>
        <p:spPr>
          <a:xfrm>
            <a:off x="494639" y="-124015"/>
            <a:ext cx="23398362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51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r>
              <a:rPr lang="ru-RU" smtClean="0"/>
              <a:t>ОСОБЕННОСТИ СОСТАВЛЕНИЯ </a:t>
            </a:r>
          </a:p>
          <a:p>
            <a:r>
              <a:rPr lang="ru-RU" smtClean="0"/>
              <a:t>СОПОСТАВИТЕЛЬНЫХ ВЕДОМОСТЕЙ ОБЪЕМОВ РАБОТ</a:t>
            </a:r>
            <a:endParaRPr lang="ru-RU" dirty="0"/>
          </a:p>
        </p:txBody>
      </p:sp>
      <p:sp>
        <p:nvSpPr>
          <p:cNvPr id="9" name="Прямоугольный треугольник 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736300" y="13145726"/>
            <a:ext cx="6418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</a:rPr>
              <a:t>20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426644" y="1825033"/>
            <a:ext cx="11530714" cy="87697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/>
            </a:solidFill>
            <a:prstDash val="soli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360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ЗАМЕЧАНИЯ экспертизы </a:t>
            </a:r>
            <a:r>
              <a:rPr lang="ru-RU" sz="360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в </a:t>
            </a:r>
            <a:r>
              <a:rPr lang="ru-RU" sz="3600" smtClean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отношении СВОР</a:t>
            </a:r>
            <a:endParaRPr lang="ru-RU" sz="360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1863554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0922" y="4920380"/>
            <a:ext cx="16524000" cy="6444000"/>
          </a:xfrm>
          <a:prstGeom prst="rect">
            <a:avLst/>
          </a:prstGeom>
          <a:solidFill>
            <a:srgbClr val="96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497" y="-25887"/>
            <a:ext cx="24399497" cy="1416537"/>
          </a:xfrm>
          <a:prstGeom prst="rect">
            <a:avLst/>
          </a:prstGeom>
        </p:spPr>
      </p:pic>
      <p:sp>
        <p:nvSpPr>
          <p:cNvPr id="54" name="Trend 2021."/>
          <p:cNvSpPr txBox="1"/>
          <p:nvPr/>
        </p:nvSpPr>
        <p:spPr>
          <a:xfrm>
            <a:off x="1053268" y="1011212"/>
            <a:ext cx="114042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kumimoji="0" lang="ru-RU" sz="51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ExtraBold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47173" y="4645960"/>
            <a:ext cx="16476034" cy="6533572"/>
            <a:chOff x="7481953" y="3781587"/>
            <a:chExt cx="15159793" cy="630781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81953" y="5497491"/>
              <a:ext cx="15143124" cy="4591906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81953" y="3781587"/>
              <a:ext cx="15159793" cy="1715904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11345249" y="5726624"/>
              <a:ext cx="3130168" cy="1046135"/>
            </a:xfrm>
            <a:prstGeom prst="rect">
              <a:avLst/>
            </a:prstGeom>
            <a:noFill/>
            <a:ln w="5715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8161430" y="7010400"/>
              <a:ext cx="1549832" cy="2011471"/>
            </a:xfrm>
            <a:prstGeom prst="rect">
              <a:avLst/>
            </a:prstGeom>
            <a:noFill/>
            <a:ln w="5715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sp>
        <p:nvSpPr>
          <p:cNvPr id="10" name="Скругленный прямоугольник 9"/>
          <p:cNvSpPr/>
          <p:nvPr/>
        </p:nvSpPr>
        <p:spPr>
          <a:xfrm>
            <a:off x="18130953" y="5178230"/>
            <a:ext cx="6038849" cy="1191816"/>
          </a:xfrm>
          <a:prstGeom prst="roundRect">
            <a:avLst/>
          </a:prstGeom>
          <a:solidFill>
            <a:srgbClr val="964E4E"/>
          </a:solidFill>
          <a:ln w="3175">
            <a:noFill/>
          </a:ln>
        </p:spPr>
        <p:txBody>
          <a:bodyPr wrap="square">
            <a:spAutoFit/>
          </a:bodyPr>
          <a:lstStyle/>
          <a:p>
            <a:r>
              <a:rPr lang="ru-RU" sz="3200" b="0" dirty="0" smtClean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</a:rPr>
              <a:t>СВОР не содержит перечень работ</a:t>
            </a:r>
            <a:endParaRPr lang="ru-RU" sz="3200" b="0" dirty="0">
              <a:solidFill>
                <a:schemeClr val="bg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8130953" y="7263566"/>
            <a:ext cx="6038849" cy="3915966"/>
          </a:xfrm>
          <a:prstGeom prst="roundRect">
            <a:avLst/>
          </a:prstGeom>
          <a:solidFill>
            <a:srgbClr val="964E4E"/>
          </a:solidFill>
          <a:ln w="3175">
            <a:noFill/>
          </a:ln>
        </p:spPr>
        <p:txBody>
          <a:bodyPr wrap="square">
            <a:spAutoFit/>
          </a:bodyPr>
          <a:lstStyle/>
          <a:p>
            <a:r>
              <a:rPr lang="ru-RU" sz="3200" b="0" dirty="0" smtClean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</a:rPr>
              <a:t>Отсутствует обоснование изменений, которые входят в предмет проверки.</a:t>
            </a:r>
          </a:p>
          <a:p>
            <a:r>
              <a:rPr lang="ru-RU" sz="3200" b="0" smtClean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</a:rPr>
              <a:t>Допускается корректировка </a:t>
            </a:r>
            <a:r>
              <a:rPr lang="ru-RU" sz="3200" b="0" dirty="0" smtClean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</a:rPr>
              <a:t>сметной стоимости в результате изменений проектных решений </a:t>
            </a:r>
            <a:endParaRPr lang="ru-RU" sz="3200" b="0" dirty="0">
              <a:solidFill>
                <a:schemeClr val="bg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Trend 2021."/>
          <p:cNvSpPr txBox="1"/>
          <p:nvPr/>
        </p:nvSpPr>
        <p:spPr>
          <a:xfrm>
            <a:off x="1053268" y="1011212"/>
            <a:ext cx="114042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kumimoji="0" lang="ru-RU" sz="51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ExtraBold"/>
            </a:endParaRPr>
          </a:p>
        </p:txBody>
      </p:sp>
      <p:sp>
        <p:nvSpPr>
          <p:cNvPr id="20" name="Trend 2021."/>
          <p:cNvSpPr txBox="1"/>
          <p:nvPr/>
        </p:nvSpPr>
        <p:spPr>
          <a:xfrm>
            <a:off x="1053269" y="805387"/>
            <a:ext cx="114042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kumimoji="0" lang="ru-RU" sz="51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ExtraBold"/>
            </a:endParaRPr>
          </a:p>
        </p:txBody>
      </p:sp>
      <p:sp>
        <p:nvSpPr>
          <p:cNvPr id="21" name="Trend 2021."/>
          <p:cNvSpPr txBox="1"/>
          <p:nvPr/>
        </p:nvSpPr>
        <p:spPr>
          <a:xfrm>
            <a:off x="5517733" y="236166"/>
            <a:ext cx="13333035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51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r>
              <a:rPr lang="ru-RU"/>
              <a:t>ОСНОВНЫЕ ТРЕБОВАНИЯ К СВОР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802924" y="2637296"/>
            <a:ext cx="22859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b="0" dirty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СОПОСТАВИТЕЛЬНАЯ ВЕДОМОСТЬ ОБЪЕМОВ РАБОТ, НЕ ПОДЛЕЖАЩАЯ РАССМОТРЕНИЮ</a:t>
            </a:r>
            <a:endParaRPr lang="ru-RU" sz="3200" b="0" dirty="0">
              <a:solidFill>
                <a:srgbClr val="842425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4" name="Прямоугольный треугольник 23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736300" y="13145726"/>
            <a:ext cx="6418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</a:rPr>
              <a:t>21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" name="Rounded Rectangle"/>
          <p:cNvSpPr/>
          <p:nvPr/>
        </p:nvSpPr>
        <p:spPr>
          <a:xfrm>
            <a:off x="532923" y="2299724"/>
            <a:ext cx="1270001" cy="1270002"/>
          </a:xfrm>
          <a:prstGeom prst="roundRect">
            <a:avLst>
              <a:gd name="adj" fmla="val 30239"/>
            </a:avLst>
          </a:prstGeom>
          <a:solidFill>
            <a:srgbClr val="964E4E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1" name="Graphic 192"/>
          <p:cNvSpPr/>
          <p:nvPr/>
        </p:nvSpPr>
        <p:spPr>
          <a:xfrm>
            <a:off x="902021" y="2658703"/>
            <a:ext cx="531807" cy="548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8" extrusionOk="0">
                <a:moveTo>
                  <a:pt x="2090" y="7044"/>
                </a:moveTo>
                <a:cubicBezTo>
                  <a:pt x="2090" y="7600"/>
                  <a:pt x="1622" y="8050"/>
                  <a:pt x="1045" y="8050"/>
                </a:cubicBezTo>
                <a:cubicBezTo>
                  <a:pt x="468" y="8050"/>
                  <a:pt x="0" y="7600"/>
                  <a:pt x="0" y="7044"/>
                </a:cubicBezTo>
                <a:cubicBezTo>
                  <a:pt x="0" y="6488"/>
                  <a:pt x="468" y="6038"/>
                  <a:pt x="1045" y="6038"/>
                </a:cubicBezTo>
                <a:cubicBezTo>
                  <a:pt x="1622" y="6038"/>
                  <a:pt x="2090" y="6488"/>
                  <a:pt x="2090" y="7044"/>
                </a:cubicBezTo>
                <a:close/>
                <a:moveTo>
                  <a:pt x="1742" y="671"/>
                </a:moveTo>
                <a:cubicBezTo>
                  <a:pt x="1165" y="671"/>
                  <a:pt x="697" y="1121"/>
                  <a:pt x="697" y="1677"/>
                </a:cubicBezTo>
                <a:cubicBezTo>
                  <a:pt x="697" y="2233"/>
                  <a:pt x="1165" y="2683"/>
                  <a:pt x="1742" y="2683"/>
                </a:cubicBezTo>
                <a:cubicBezTo>
                  <a:pt x="2319" y="2683"/>
                  <a:pt x="2787" y="2233"/>
                  <a:pt x="2787" y="1677"/>
                </a:cubicBezTo>
                <a:cubicBezTo>
                  <a:pt x="2787" y="1121"/>
                  <a:pt x="2319" y="671"/>
                  <a:pt x="1742" y="671"/>
                </a:cubicBezTo>
                <a:close/>
                <a:moveTo>
                  <a:pt x="1742" y="11405"/>
                </a:moveTo>
                <a:cubicBezTo>
                  <a:pt x="1165" y="11405"/>
                  <a:pt x="697" y="11855"/>
                  <a:pt x="697" y="12411"/>
                </a:cubicBezTo>
                <a:cubicBezTo>
                  <a:pt x="697" y="12967"/>
                  <a:pt x="1165" y="13417"/>
                  <a:pt x="1742" y="13417"/>
                </a:cubicBezTo>
                <a:cubicBezTo>
                  <a:pt x="2319" y="13417"/>
                  <a:pt x="2787" y="12967"/>
                  <a:pt x="2787" y="12411"/>
                </a:cubicBezTo>
                <a:cubicBezTo>
                  <a:pt x="2787" y="11855"/>
                  <a:pt x="2319" y="11405"/>
                  <a:pt x="1742" y="11405"/>
                </a:cubicBezTo>
                <a:close/>
                <a:moveTo>
                  <a:pt x="19858" y="671"/>
                </a:moveTo>
                <a:cubicBezTo>
                  <a:pt x="19281" y="671"/>
                  <a:pt x="18813" y="1121"/>
                  <a:pt x="18813" y="1677"/>
                </a:cubicBezTo>
                <a:cubicBezTo>
                  <a:pt x="18813" y="2233"/>
                  <a:pt x="19281" y="2683"/>
                  <a:pt x="19858" y="2683"/>
                </a:cubicBezTo>
                <a:cubicBezTo>
                  <a:pt x="20435" y="2683"/>
                  <a:pt x="20903" y="2233"/>
                  <a:pt x="20903" y="1677"/>
                </a:cubicBezTo>
                <a:cubicBezTo>
                  <a:pt x="20903" y="1121"/>
                  <a:pt x="20435" y="671"/>
                  <a:pt x="19858" y="671"/>
                </a:cubicBezTo>
                <a:close/>
                <a:moveTo>
                  <a:pt x="19858" y="11405"/>
                </a:moveTo>
                <a:cubicBezTo>
                  <a:pt x="19281" y="11405"/>
                  <a:pt x="18813" y="11855"/>
                  <a:pt x="18813" y="12411"/>
                </a:cubicBezTo>
                <a:cubicBezTo>
                  <a:pt x="18813" y="12967"/>
                  <a:pt x="19281" y="13417"/>
                  <a:pt x="19858" y="13417"/>
                </a:cubicBezTo>
                <a:cubicBezTo>
                  <a:pt x="20435" y="13417"/>
                  <a:pt x="20903" y="12967"/>
                  <a:pt x="20903" y="12411"/>
                </a:cubicBezTo>
                <a:cubicBezTo>
                  <a:pt x="20903" y="11855"/>
                  <a:pt x="20435" y="11405"/>
                  <a:pt x="19858" y="11405"/>
                </a:cubicBezTo>
                <a:close/>
                <a:moveTo>
                  <a:pt x="20555" y="6038"/>
                </a:moveTo>
                <a:cubicBezTo>
                  <a:pt x="19978" y="6038"/>
                  <a:pt x="19510" y="6488"/>
                  <a:pt x="19510" y="7044"/>
                </a:cubicBezTo>
                <a:cubicBezTo>
                  <a:pt x="19510" y="7600"/>
                  <a:pt x="19978" y="8050"/>
                  <a:pt x="20555" y="8050"/>
                </a:cubicBezTo>
                <a:cubicBezTo>
                  <a:pt x="21132" y="8050"/>
                  <a:pt x="21600" y="7600"/>
                  <a:pt x="21600" y="7044"/>
                </a:cubicBezTo>
                <a:cubicBezTo>
                  <a:pt x="21600" y="6488"/>
                  <a:pt x="21132" y="6038"/>
                  <a:pt x="20555" y="6038"/>
                </a:cubicBezTo>
                <a:close/>
                <a:moveTo>
                  <a:pt x="16578" y="11364"/>
                </a:moveTo>
                <a:cubicBezTo>
                  <a:pt x="15938" y="12186"/>
                  <a:pt x="15532" y="13155"/>
                  <a:pt x="15402" y="14175"/>
                </a:cubicBezTo>
                <a:cubicBezTo>
                  <a:pt x="15929" y="14396"/>
                  <a:pt x="16170" y="14986"/>
                  <a:pt x="15941" y="15494"/>
                </a:cubicBezTo>
                <a:cubicBezTo>
                  <a:pt x="15825" y="15749"/>
                  <a:pt x="15605" y="15947"/>
                  <a:pt x="15332" y="16039"/>
                </a:cubicBezTo>
                <a:lnTo>
                  <a:pt x="15332" y="18427"/>
                </a:lnTo>
                <a:cubicBezTo>
                  <a:pt x="15335" y="19257"/>
                  <a:pt x="14810" y="20005"/>
                  <a:pt x="14008" y="20311"/>
                </a:cubicBezTo>
                <a:lnTo>
                  <a:pt x="11192" y="21396"/>
                </a:lnTo>
                <a:cubicBezTo>
                  <a:pt x="10943" y="21492"/>
                  <a:pt x="10665" y="21492"/>
                  <a:pt x="10416" y="21396"/>
                </a:cubicBezTo>
                <a:lnTo>
                  <a:pt x="7595" y="20311"/>
                </a:lnTo>
                <a:cubicBezTo>
                  <a:pt x="6793" y="20005"/>
                  <a:pt x="6268" y="19257"/>
                  <a:pt x="6271" y="18427"/>
                </a:cubicBezTo>
                <a:lnTo>
                  <a:pt x="6271" y="16039"/>
                </a:lnTo>
                <a:cubicBezTo>
                  <a:pt x="5728" y="15856"/>
                  <a:pt x="5442" y="15284"/>
                  <a:pt x="5632" y="14762"/>
                </a:cubicBezTo>
                <a:cubicBezTo>
                  <a:pt x="5728" y="14500"/>
                  <a:pt x="5932" y="14287"/>
                  <a:pt x="6196" y="14175"/>
                </a:cubicBezTo>
                <a:cubicBezTo>
                  <a:pt x="6062" y="13153"/>
                  <a:pt x="5654" y="12182"/>
                  <a:pt x="5012" y="11358"/>
                </a:cubicBezTo>
                <a:cubicBezTo>
                  <a:pt x="4003" y="10113"/>
                  <a:pt x="3463" y="8576"/>
                  <a:pt x="3479" y="6997"/>
                </a:cubicBezTo>
                <a:cubicBezTo>
                  <a:pt x="3535" y="3213"/>
                  <a:pt x="6663" y="137"/>
                  <a:pt x="10591" y="3"/>
                </a:cubicBezTo>
                <a:cubicBezTo>
                  <a:pt x="14630" y="-108"/>
                  <a:pt x="17998" y="2954"/>
                  <a:pt x="18113" y="6843"/>
                </a:cubicBezTo>
                <a:cubicBezTo>
                  <a:pt x="18115" y="6910"/>
                  <a:pt x="18116" y="6977"/>
                  <a:pt x="18116" y="7044"/>
                </a:cubicBezTo>
                <a:cubicBezTo>
                  <a:pt x="18121" y="8609"/>
                  <a:pt x="17579" y="10131"/>
                  <a:pt x="16578" y="11364"/>
                </a:cubicBezTo>
                <a:close/>
                <a:moveTo>
                  <a:pt x="13228" y="18443"/>
                </a:moveTo>
                <a:lnTo>
                  <a:pt x="13239" y="16101"/>
                </a:lnTo>
                <a:lnTo>
                  <a:pt x="8361" y="16101"/>
                </a:lnTo>
                <a:lnTo>
                  <a:pt x="8361" y="18427"/>
                </a:lnTo>
                <a:lnTo>
                  <a:pt x="10800" y="19377"/>
                </a:lnTo>
                <a:close/>
                <a:moveTo>
                  <a:pt x="16026" y="7044"/>
                </a:moveTo>
                <a:cubicBezTo>
                  <a:pt x="16026" y="4265"/>
                  <a:pt x="13686" y="2012"/>
                  <a:pt x="10800" y="2012"/>
                </a:cubicBezTo>
                <a:lnTo>
                  <a:pt x="10650" y="2012"/>
                </a:lnTo>
                <a:cubicBezTo>
                  <a:pt x="7847" y="2110"/>
                  <a:pt x="5615" y="4306"/>
                  <a:pt x="5574" y="7006"/>
                </a:cubicBezTo>
                <a:cubicBezTo>
                  <a:pt x="5562" y="8134"/>
                  <a:pt x="5946" y="9232"/>
                  <a:pt x="6666" y="10122"/>
                </a:cubicBezTo>
                <a:cubicBezTo>
                  <a:pt x="7569" y="11279"/>
                  <a:pt x="8129" y="12649"/>
                  <a:pt x="8287" y="14088"/>
                </a:cubicBezTo>
                <a:lnTo>
                  <a:pt x="13308" y="14088"/>
                </a:lnTo>
                <a:cubicBezTo>
                  <a:pt x="13464" y="12652"/>
                  <a:pt x="14023" y="11283"/>
                  <a:pt x="14926" y="10130"/>
                </a:cubicBezTo>
                <a:cubicBezTo>
                  <a:pt x="15642" y="9249"/>
                  <a:pt x="16029" y="8162"/>
                  <a:pt x="16026" y="7044"/>
                </a:cubicBezTo>
                <a:close/>
                <a:moveTo>
                  <a:pt x="9755" y="7044"/>
                </a:moveTo>
                <a:cubicBezTo>
                  <a:pt x="9755" y="6488"/>
                  <a:pt x="10223" y="6038"/>
                  <a:pt x="10800" y="6038"/>
                </a:cubicBezTo>
                <a:cubicBezTo>
                  <a:pt x="11377" y="6038"/>
                  <a:pt x="11845" y="5587"/>
                  <a:pt x="11845" y="5031"/>
                </a:cubicBezTo>
                <a:cubicBezTo>
                  <a:pt x="11845" y="4476"/>
                  <a:pt x="11377" y="4025"/>
                  <a:pt x="10800" y="4025"/>
                </a:cubicBezTo>
                <a:cubicBezTo>
                  <a:pt x="9069" y="4027"/>
                  <a:pt x="7666" y="5377"/>
                  <a:pt x="7665" y="7044"/>
                </a:cubicBezTo>
                <a:cubicBezTo>
                  <a:pt x="7665" y="7600"/>
                  <a:pt x="8132" y="8050"/>
                  <a:pt x="8710" y="8050"/>
                </a:cubicBezTo>
                <a:cubicBezTo>
                  <a:pt x="9287" y="8050"/>
                  <a:pt x="9755" y="7600"/>
                  <a:pt x="9755" y="7044"/>
                </a:cubicBezTo>
                <a:close/>
              </a:path>
            </a:pathLst>
          </a:custGeom>
          <a:solidFill>
            <a:schemeClr val="bg2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4" name="Shape"/>
          <p:cNvSpPr/>
          <p:nvPr/>
        </p:nvSpPr>
        <p:spPr>
          <a:xfrm>
            <a:off x="17044653" y="5479781"/>
            <a:ext cx="972000" cy="43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4" h="21347" extrusionOk="0">
                <a:moveTo>
                  <a:pt x="17234" y="0"/>
                </a:moveTo>
                <a:cubicBezTo>
                  <a:pt x="17055" y="-4"/>
                  <a:pt x="16875" y="167"/>
                  <a:pt x="16713" y="525"/>
                </a:cubicBezTo>
                <a:cubicBezTo>
                  <a:pt x="16374" y="1280"/>
                  <a:pt x="16165" y="2709"/>
                  <a:pt x="16178" y="4239"/>
                </a:cubicBezTo>
                <a:lnTo>
                  <a:pt x="16178" y="6281"/>
                </a:lnTo>
                <a:lnTo>
                  <a:pt x="1716" y="6281"/>
                </a:lnTo>
                <a:cubicBezTo>
                  <a:pt x="1472" y="6281"/>
                  <a:pt x="1275" y="6268"/>
                  <a:pt x="1115" y="6300"/>
                </a:cubicBezTo>
                <a:cubicBezTo>
                  <a:pt x="956" y="6333"/>
                  <a:pt x="836" y="6401"/>
                  <a:pt x="739" y="6534"/>
                </a:cubicBezTo>
                <a:cubicBezTo>
                  <a:pt x="427" y="6979"/>
                  <a:pt x="183" y="7940"/>
                  <a:pt x="69" y="9159"/>
                </a:cubicBezTo>
                <a:cubicBezTo>
                  <a:pt x="24" y="9639"/>
                  <a:pt x="-1" y="10145"/>
                  <a:pt x="0" y="10656"/>
                </a:cubicBezTo>
                <a:cubicBezTo>
                  <a:pt x="0" y="11175"/>
                  <a:pt x="28" y="11689"/>
                  <a:pt x="74" y="12173"/>
                </a:cubicBezTo>
                <a:cubicBezTo>
                  <a:pt x="189" y="13388"/>
                  <a:pt x="432" y="14354"/>
                  <a:pt x="744" y="14798"/>
                </a:cubicBezTo>
                <a:cubicBezTo>
                  <a:pt x="841" y="14931"/>
                  <a:pt x="958" y="14999"/>
                  <a:pt x="1115" y="15031"/>
                </a:cubicBezTo>
                <a:cubicBezTo>
                  <a:pt x="1273" y="15064"/>
                  <a:pt x="1467" y="15070"/>
                  <a:pt x="1711" y="15070"/>
                </a:cubicBezTo>
                <a:lnTo>
                  <a:pt x="16178" y="15070"/>
                </a:lnTo>
                <a:lnTo>
                  <a:pt x="16178" y="17462"/>
                </a:lnTo>
                <a:cubicBezTo>
                  <a:pt x="16182" y="18695"/>
                  <a:pt x="16333" y="19865"/>
                  <a:pt x="16589" y="20593"/>
                </a:cubicBezTo>
                <a:cubicBezTo>
                  <a:pt x="16908" y="21497"/>
                  <a:pt x="17332" y="21596"/>
                  <a:pt x="17676" y="20846"/>
                </a:cubicBezTo>
                <a:lnTo>
                  <a:pt x="20894" y="14584"/>
                </a:lnTo>
                <a:cubicBezTo>
                  <a:pt x="21341" y="13744"/>
                  <a:pt x="21599" y="11853"/>
                  <a:pt x="21519" y="9937"/>
                </a:cubicBezTo>
                <a:cubicBezTo>
                  <a:pt x="21489" y="9212"/>
                  <a:pt x="21405" y="8547"/>
                  <a:pt x="21291" y="7992"/>
                </a:cubicBezTo>
                <a:cubicBezTo>
                  <a:pt x="21177" y="7433"/>
                  <a:pt x="21037" y="6973"/>
                  <a:pt x="20865" y="6689"/>
                </a:cubicBezTo>
                <a:lnTo>
                  <a:pt x="17750" y="564"/>
                </a:lnTo>
                <a:cubicBezTo>
                  <a:pt x="17590" y="196"/>
                  <a:pt x="17413" y="4"/>
                  <a:pt x="17234" y="0"/>
                </a:cubicBezTo>
                <a:close/>
              </a:path>
            </a:pathLst>
          </a:custGeom>
          <a:solidFill>
            <a:srgbClr val="964E4E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6" name="Shape"/>
          <p:cNvSpPr/>
          <p:nvPr/>
        </p:nvSpPr>
        <p:spPr>
          <a:xfrm>
            <a:off x="17044653" y="9032066"/>
            <a:ext cx="972000" cy="43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4" h="21347" extrusionOk="0">
                <a:moveTo>
                  <a:pt x="17234" y="0"/>
                </a:moveTo>
                <a:cubicBezTo>
                  <a:pt x="17055" y="-4"/>
                  <a:pt x="16875" y="167"/>
                  <a:pt x="16713" y="525"/>
                </a:cubicBezTo>
                <a:cubicBezTo>
                  <a:pt x="16374" y="1280"/>
                  <a:pt x="16165" y="2709"/>
                  <a:pt x="16178" y="4239"/>
                </a:cubicBezTo>
                <a:lnTo>
                  <a:pt x="16178" y="6281"/>
                </a:lnTo>
                <a:lnTo>
                  <a:pt x="1716" y="6281"/>
                </a:lnTo>
                <a:cubicBezTo>
                  <a:pt x="1472" y="6281"/>
                  <a:pt x="1275" y="6268"/>
                  <a:pt x="1115" y="6300"/>
                </a:cubicBezTo>
                <a:cubicBezTo>
                  <a:pt x="956" y="6333"/>
                  <a:pt x="836" y="6401"/>
                  <a:pt x="739" y="6534"/>
                </a:cubicBezTo>
                <a:cubicBezTo>
                  <a:pt x="427" y="6979"/>
                  <a:pt x="183" y="7940"/>
                  <a:pt x="69" y="9159"/>
                </a:cubicBezTo>
                <a:cubicBezTo>
                  <a:pt x="24" y="9639"/>
                  <a:pt x="-1" y="10145"/>
                  <a:pt x="0" y="10656"/>
                </a:cubicBezTo>
                <a:cubicBezTo>
                  <a:pt x="0" y="11175"/>
                  <a:pt x="28" y="11689"/>
                  <a:pt x="74" y="12173"/>
                </a:cubicBezTo>
                <a:cubicBezTo>
                  <a:pt x="189" y="13388"/>
                  <a:pt x="432" y="14354"/>
                  <a:pt x="744" y="14798"/>
                </a:cubicBezTo>
                <a:cubicBezTo>
                  <a:pt x="841" y="14931"/>
                  <a:pt x="958" y="14999"/>
                  <a:pt x="1115" y="15031"/>
                </a:cubicBezTo>
                <a:cubicBezTo>
                  <a:pt x="1273" y="15064"/>
                  <a:pt x="1467" y="15070"/>
                  <a:pt x="1711" y="15070"/>
                </a:cubicBezTo>
                <a:lnTo>
                  <a:pt x="16178" y="15070"/>
                </a:lnTo>
                <a:lnTo>
                  <a:pt x="16178" y="17462"/>
                </a:lnTo>
                <a:cubicBezTo>
                  <a:pt x="16182" y="18695"/>
                  <a:pt x="16333" y="19865"/>
                  <a:pt x="16589" y="20593"/>
                </a:cubicBezTo>
                <a:cubicBezTo>
                  <a:pt x="16908" y="21497"/>
                  <a:pt x="17332" y="21596"/>
                  <a:pt x="17676" y="20846"/>
                </a:cubicBezTo>
                <a:lnTo>
                  <a:pt x="20894" y="14584"/>
                </a:lnTo>
                <a:cubicBezTo>
                  <a:pt x="21341" y="13744"/>
                  <a:pt x="21599" y="11853"/>
                  <a:pt x="21519" y="9937"/>
                </a:cubicBezTo>
                <a:cubicBezTo>
                  <a:pt x="21489" y="9212"/>
                  <a:pt x="21405" y="8547"/>
                  <a:pt x="21291" y="7992"/>
                </a:cubicBezTo>
                <a:cubicBezTo>
                  <a:pt x="21177" y="7433"/>
                  <a:pt x="21037" y="6973"/>
                  <a:pt x="20865" y="6689"/>
                </a:cubicBezTo>
                <a:lnTo>
                  <a:pt x="17750" y="564"/>
                </a:lnTo>
                <a:cubicBezTo>
                  <a:pt x="17590" y="196"/>
                  <a:pt x="17413" y="4"/>
                  <a:pt x="17234" y="0"/>
                </a:cubicBezTo>
                <a:close/>
              </a:path>
            </a:pathLst>
          </a:custGeom>
          <a:solidFill>
            <a:srgbClr val="964E4E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6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85950" y="1466850"/>
            <a:ext cx="3204000" cy="3492000"/>
          </a:xfrm>
          <a:prstGeom prst="roundRect">
            <a:avLst>
              <a:gd name="adj" fmla="val 3950"/>
            </a:avLst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545" t="4831" r="3479" b="3970"/>
          <a:stretch/>
        </p:blipFill>
        <p:spPr>
          <a:xfrm>
            <a:off x="7731350" y="3140971"/>
            <a:ext cx="16325851" cy="75057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988240" y="8842768"/>
            <a:ext cx="5067889" cy="228147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defTabSz="1828800" hangingPunct="1">
              <a:defRPr/>
            </a:pPr>
            <a:r>
              <a:rPr lang="ru-RU" sz="28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 </a:t>
            </a:r>
            <a:r>
              <a:rPr lang="ru-RU" sz="28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 </a:t>
            </a:r>
            <a:r>
              <a:rPr lang="ru-RU" sz="2800" kern="1200">
                <a:solidFill>
                  <a:srgbClr val="006696"/>
                </a:solidFill>
                <a:latin typeface="Montserrat Bold"/>
                <a:cs typeface="Arial" panose="020B0604020202020204" pitchFamily="34" charset="0"/>
              </a:rPr>
              <a:t>ФГИС </a:t>
            </a:r>
            <a:r>
              <a:rPr lang="ru-RU" sz="2800" kern="1200" smtClean="0">
                <a:solidFill>
                  <a:srgbClr val="006696"/>
                </a:solidFill>
                <a:latin typeface="Montserrat Bold"/>
                <a:cs typeface="Arial" panose="020B0604020202020204" pitchFamily="34" charset="0"/>
              </a:rPr>
              <a:t>ЦС/База знаний/ </a:t>
            </a:r>
            <a:r>
              <a:rPr lang="ru-RU" sz="2000" kern="1200" smtClean="0">
                <a:solidFill>
                  <a:srgbClr val="006696"/>
                </a:solidFill>
                <a:latin typeface="Montserrat Bold"/>
                <a:cs typeface="Arial" panose="020B0604020202020204" pitchFamily="34" charset="0"/>
              </a:rPr>
              <a:t>ПРИМЕР оформления </a:t>
            </a:r>
            <a:r>
              <a:rPr lang="ru-RU" sz="2000" kern="1200" dirty="0">
                <a:solidFill>
                  <a:srgbClr val="006696"/>
                </a:solidFill>
                <a:latin typeface="Montserrat Bold"/>
                <a:cs typeface="Arial" panose="020B0604020202020204" pitchFamily="34" charset="0"/>
              </a:rPr>
              <a:t>документов, презентационные материалы/ </a:t>
            </a:r>
            <a:endParaRPr lang="ru-RU" sz="2000" kern="1200" dirty="0" smtClean="0">
              <a:solidFill>
                <a:srgbClr val="006696"/>
              </a:solidFill>
              <a:latin typeface="Montserrat Bold"/>
              <a:cs typeface="Arial" panose="020B0604020202020204" pitchFamily="34" charset="0"/>
            </a:endParaRPr>
          </a:p>
          <a:p>
            <a:pPr defTabSz="1828800" hangingPunct="1">
              <a:defRPr/>
            </a:pPr>
            <a:r>
              <a:rPr lang="ru-RU" sz="2000" kern="1200" smtClean="0">
                <a:solidFill>
                  <a:srgbClr val="006696"/>
                </a:solidFill>
                <a:latin typeface="Montserrat Bold"/>
                <a:cs typeface="Arial" panose="020B0604020202020204" pitchFamily="34" charset="0"/>
              </a:rPr>
              <a:t>ПРИМЕР заполнения </a:t>
            </a:r>
            <a:r>
              <a:rPr lang="ru-RU" sz="2000" kern="1200" dirty="0">
                <a:solidFill>
                  <a:srgbClr val="006696"/>
                </a:solidFill>
                <a:latin typeface="Montserrat Bold"/>
                <a:cs typeface="Arial" panose="020B0604020202020204" pitchFamily="34" charset="0"/>
              </a:rPr>
              <a:t>сопоставительной ведомости объемов работ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085" y="6392141"/>
            <a:ext cx="2837964" cy="1025601"/>
          </a:xfrm>
          <a:prstGeom prst="rect">
            <a:avLst/>
          </a:prstGeom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491412" y="12478193"/>
            <a:ext cx="6301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44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r>
              <a:rPr lang="en-US" sz="3600" dirty="0"/>
              <a:t>fgiscs.minstroyrf.ru</a:t>
            </a:r>
            <a:endParaRPr lang="ru-RU" sz="3600" dirty="0"/>
          </a:p>
        </p:txBody>
      </p:sp>
      <p:sp>
        <p:nvSpPr>
          <p:cNvPr id="15" name="Graphic 166"/>
          <p:cNvSpPr/>
          <p:nvPr/>
        </p:nvSpPr>
        <p:spPr>
          <a:xfrm>
            <a:off x="651379" y="12431278"/>
            <a:ext cx="698334" cy="705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4835"/>
                  <a:pt x="16765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2" y="21593"/>
                  <a:pt x="21593" y="16762"/>
                  <a:pt x="21600" y="10800"/>
                </a:cubicBezTo>
                <a:close/>
                <a:moveTo>
                  <a:pt x="2316" y="11917"/>
                </a:moveTo>
                <a:lnTo>
                  <a:pt x="4501" y="11917"/>
                </a:lnTo>
                <a:cubicBezTo>
                  <a:pt x="4558" y="12921"/>
                  <a:pt x="4701" y="13918"/>
                  <a:pt x="4929" y="14897"/>
                </a:cubicBezTo>
                <a:lnTo>
                  <a:pt x="3277" y="14897"/>
                </a:lnTo>
                <a:cubicBezTo>
                  <a:pt x="2775" y="13971"/>
                  <a:pt x="2449" y="12961"/>
                  <a:pt x="2316" y="11917"/>
                </a:cubicBezTo>
                <a:close/>
                <a:moveTo>
                  <a:pt x="3284" y="6703"/>
                </a:moveTo>
                <a:lnTo>
                  <a:pt x="4929" y="6703"/>
                </a:lnTo>
                <a:cubicBezTo>
                  <a:pt x="4701" y="7682"/>
                  <a:pt x="4558" y="8679"/>
                  <a:pt x="4501" y="9683"/>
                </a:cubicBezTo>
                <a:lnTo>
                  <a:pt x="2316" y="9683"/>
                </a:lnTo>
                <a:cubicBezTo>
                  <a:pt x="2449" y="8639"/>
                  <a:pt x="2775" y="7629"/>
                  <a:pt x="3277" y="6703"/>
                </a:cubicBezTo>
                <a:close/>
                <a:moveTo>
                  <a:pt x="19288" y="9683"/>
                </a:moveTo>
                <a:lnTo>
                  <a:pt x="17099" y="9683"/>
                </a:lnTo>
                <a:cubicBezTo>
                  <a:pt x="17042" y="8679"/>
                  <a:pt x="16899" y="7682"/>
                  <a:pt x="16671" y="6703"/>
                </a:cubicBezTo>
                <a:lnTo>
                  <a:pt x="18323" y="6703"/>
                </a:lnTo>
                <a:cubicBezTo>
                  <a:pt x="18825" y="7629"/>
                  <a:pt x="19151" y="8639"/>
                  <a:pt x="19284" y="9683"/>
                </a:cubicBezTo>
                <a:close/>
                <a:moveTo>
                  <a:pt x="11917" y="2607"/>
                </a:moveTo>
                <a:cubicBezTo>
                  <a:pt x="12582" y="3093"/>
                  <a:pt x="13120" y="3732"/>
                  <a:pt x="13487" y="4469"/>
                </a:cubicBezTo>
                <a:lnTo>
                  <a:pt x="11917" y="4469"/>
                </a:lnTo>
                <a:close/>
                <a:moveTo>
                  <a:pt x="9683" y="4469"/>
                </a:moveTo>
                <a:lnTo>
                  <a:pt x="8113" y="4469"/>
                </a:lnTo>
                <a:cubicBezTo>
                  <a:pt x="8480" y="3732"/>
                  <a:pt x="9018" y="3093"/>
                  <a:pt x="9683" y="2607"/>
                </a:cubicBezTo>
                <a:close/>
                <a:moveTo>
                  <a:pt x="9683" y="6703"/>
                </a:moveTo>
                <a:lnTo>
                  <a:pt x="9683" y="9683"/>
                </a:lnTo>
                <a:lnTo>
                  <a:pt x="6744" y="9683"/>
                </a:lnTo>
                <a:cubicBezTo>
                  <a:pt x="6805" y="8676"/>
                  <a:pt x="6968" y="7677"/>
                  <a:pt x="7231" y="6703"/>
                </a:cubicBezTo>
                <a:close/>
                <a:moveTo>
                  <a:pt x="9683" y="11917"/>
                </a:moveTo>
                <a:lnTo>
                  <a:pt x="9683" y="14897"/>
                </a:lnTo>
                <a:lnTo>
                  <a:pt x="7231" y="14897"/>
                </a:lnTo>
                <a:cubicBezTo>
                  <a:pt x="6968" y="13923"/>
                  <a:pt x="6805" y="12924"/>
                  <a:pt x="6744" y="11917"/>
                </a:cubicBezTo>
                <a:close/>
                <a:moveTo>
                  <a:pt x="9683" y="17131"/>
                </a:moveTo>
                <a:lnTo>
                  <a:pt x="9683" y="18993"/>
                </a:lnTo>
                <a:cubicBezTo>
                  <a:pt x="9018" y="18507"/>
                  <a:pt x="8480" y="17868"/>
                  <a:pt x="8113" y="17131"/>
                </a:cubicBezTo>
                <a:close/>
                <a:moveTo>
                  <a:pt x="11917" y="17131"/>
                </a:moveTo>
                <a:lnTo>
                  <a:pt x="13487" y="17131"/>
                </a:lnTo>
                <a:cubicBezTo>
                  <a:pt x="13120" y="17868"/>
                  <a:pt x="12582" y="18507"/>
                  <a:pt x="11917" y="18993"/>
                </a:cubicBezTo>
                <a:close/>
                <a:moveTo>
                  <a:pt x="11917" y="14897"/>
                </a:moveTo>
                <a:lnTo>
                  <a:pt x="11917" y="11917"/>
                </a:lnTo>
                <a:lnTo>
                  <a:pt x="14856" y="11917"/>
                </a:lnTo>
                <a:cubicBezTo>
                  <a:pt x="14795" y="12924"/>
                  <a:pt x="14632" y="13923"/>
                  <a:pt x="14369" y="14897"/>
                </a:cubicBezTo>
                <a:close/>
                <a:moveTo>
                  <a:pt x="11917" y="9683"/>
                </a:moveTo>
                <a:lnTo>
                  <a:pt x="11917" y="6703"/>
                </a:lnTo>
                <a:lnTo>
                  <a:pt x="14369" y="6703"/>
                </a:lnTo>
                <a:cubicBezTo>
                  <a:pt x="14632" y="7677"/>
                  <a:pt x="14795" y="8676"/>
                  <a:pt x="14856" y="9683"/>
                </a:cubicBezTo>
                <a:close/>
                <a:moveTo>
                  <a:pt x="15954" y="4469"/>
                </a:moveTo>
                <a:cubicBezTo>
                  <a:pt x="15845" y="4210"/>
                  <a:pt x="15731" y="3958"/>
                  <a:pt x="15610" y="3717"/>
                </a:cubicBezTo>
                <a:cubicBezTo>
                  <a:pt x="15940" y="3946"/>
                  <a:pt x="16254" y="4197"/>
                  <a:pt x="16549" y="4469"/>
                </a:cubicBezTo>
                <a:close/>
                <a:moveTo>
                  <a:pt x="5646" y="4469"/>
                </a:moveTo>
                <a:lnTo>
                  <a:pt x="5050" y="4469"/>
                </a:lnTo>
                <a:cubicBezTo>
                  <a:pt x="5345" y="4197"/>
                  <a:pt x="5658" y="3946"/>
                  <a:pt x="5988" y="3717"/>
                </a:cubicBezTo>
                <a:cubicBezTo>
                  <a:pt x="5868" y="3958"/>
                  <a:pt x="5755" y="4210"/>
                  <a:pt x="5646" y="4469"/>
                </a:cubicBezTo>
                <a:close/>
                <a:moveTo>
                  <a:pt x="5646" y="17131"/>
                </a:moveTo>
                <a:cubicBezTo>
                  <a:pt x="5755" y="17390"/>
                  <a:pt x="5869" y="17641"/>
                  <a:pt x="5990" y="17883"/>
                </a:cubicBezTo>
                <a:cubicBezTo>
                  <a:pt x="5660" y="17654"/>
                  <a:pt x="5346" y="17403"/>
                  <a:pt x="5051" y="17131"/>
                </a:cubicBezTo>
                <a:close/>
                <a:moveTo>
                  <a:pt x="15954" y="17131"/>
                </a:moveTo>
                <a:lnTo>
                  <a:pt x="16550" y="17131"/>
                </a:lnTo>
                <a:cubicBezTo>
                  <a:pt x="16255" y="17403"/>
                  <a:pt x="15942" y="17654"/>
                  <a:pt x="15612" y="17883"/>
                </a:cubicBezTo>
                <a:cubicBezTo>
                  <a:pt x="15732" y="17641"/>
                  <a:pt x="15845" y="17390"/>
                  <a:pt x="15954" y="17131"/>
                </a:cubicBezTo>
                <a:close/>
                <a:moveTo>
                  <a:pt x="16671" y="14897"/>
                </a:moveTo>
                <a:cubicBezTo>
                  <a:pt x="16899" y="13918"/>
                  <a:pt x="17042" y="12921"/>
                  <a:pt x="17099" y="11917"/>
                </a:cubicBezTo>
                <a:lnTo>
                  <a:pt x="19284" y="11917"/>
                </a:lnTo>
                <a:cubicBezTo>
                  <a:pt x="19151" y="12961"/>
                  <a:pt x="18825" y="13971"/>
                  <a:pt x="18323" y="14897"/>
                </a:cubicBezTo>
                <a:close/>
              </a:path>
            </a:pathLst>
          </a:custGeom>
          <a:solidFill>
            <a:srgbClr val="6BB37C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847" y="1605287"/>
            <a:ext cx="2837964" cy="3144166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89051" y="1619497"/>
            <a:ext cx="8597588" cy="1331239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7731350" y="10938969"/>
            <a:ext cx="4965883" cy="2042068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820000"/>
                </a:solidFill>
                <a:effectLst/>
                <a:uLnTx/>
                <a:uFillTx/>
                <a:latin typeface="Montserrat Bold"/>
                <a:sym typeface="Helvetica Neue"/>
              </a:rPr>
              <a:t>Перечень объемов работ согласно ранее утвержденных ВОР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820000"/>
              </a:solidFill>
              <a:effectLst/>
              <a:uLnTx/>
              <a:uFillTx/>
              <a:latin typeface="Montserrat Bold"/>
              <a:sym typeface="Helvetica Neue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3461710" y="10938969"/>
            <a:ext cx="4965883" cy="2042068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820000"/>
                </a:solidFill>
                <a:effectLst/>
                <a:uLnTx/>
                <a:uFillTx/>
                <a:latin typeface="Montserrat Bold"/>
                <a:sym typeface="Helvetica Neue"/>
              </a:rPr>
              <a:t>В СВОР приводят все объемы работ по объекту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820000"/>
              </a:solidFill>
              <a:effectLst/>
              <a:uLnTx/>
              <a:uFillTx/>
              <a:latin typeface="Montserrat Bold"/>
              <a:sym typeface="Helvetica Neue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9120756" y="10938969"/>
            <a:ext cx="4965883" cy="2042068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820000"/>
                </a:solidFill>
                <a:effectLst/>
                <a:uLnTx/>
                <a:uFillTx/>
                <a:latin typeface="Montserrat Bold"/>
                <a:sym typeface="Helvetica Neue"/>
              </a:rPr>
              <a:t>В случае изменений объемов работ приводится обоснование изменений в соответствии с ЗП и со </a:t>
            </a:r>
            <a:r>
              <a:rPr kumimoji="0" lang="ru-RU" sz="2400" b="1" i="0" u="none" strike="noStrike" kern="0" cap="none" spc="0" normalizeH="0" baseline="0" noProof="0" smtClean="0">
                <a:ln>
                  <a:noFill/>
                </a:ln>
                <a:solidFill>
                  <a:srgbClr val="820000"/>
                </a:solidFill>
                <a:effectLst/>
                <a:uLnTx/>
                <a:uFillTx/>
                <a:latin typeface="Montserrat Bold"/>
                <a:sym typeface="Helvetica Neue"/>
              </a:rPr>
              <a:t>справкой </a:t>
            </a:r>
            <a:r>
              <a:rPr kumimoji="0" lang="ru-RU" sz="2400" b="1" i="0" u="none" strike="noStrike" kern="0" cap="none" spc="0" normalizeH="0" baseline="0" noProof="0" smtClean="0">
                <a:ln>
                  <a:noFill/>
                </a:ln>
                <a:solidFill>
                  <a:srgbClr val="820000"/>
                </a:solidFill>
                <a:effectLst/>
                <a:uLnTx/>
                <a:uFillTx/>
                <a:latin typeface="Montserrat Bold"/>
                <a:sym typeface="Helvetica Neue"/>
              </a:rPr>
              <a:t>ГИПа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820000"/>
              </a:solidFill>
              <a:effectLst/>
              <a:uLnTx/>
              <a:uFillTx/>
              <a:latin typeface="Montserrat Bold"/>
              <a:sym typeface="Helvetica Neue"/>
            </a:endParaRPr>
          </a:p>
        </p:txBody>
      </p:sp>
      <p:sp>
        <p:nvSpPr>
          <p:cNvPr id="21" name="Прямоугольный треугольник 20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736300" y="13145726"/>
            <a:ext cx="6418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</a:rPr>
              <a:t>22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497" y="-25887"/>
            <a:ext cx="24399497" cy="1416537"/>
          </a:xfrm>
          <a:prstGeom prst="rect">
            <a:avLst/>
          </a:prstGeom>
        </p:spPr>
      </p:pic>
      <p:sp>
        <p:nvSpPr>
          <p:cNvPr id="17" name="Trend 2021."/>
          <p:cNvSpPr txBox="1"/>
          <p:nvPr/>
        </p:nvSpPr>
        <p:spPr>
          <a:xfrm>
            <a:off x="6706163" y="241875"/>
            <a:ext cx="10956175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51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r>
              <a:rPr lang="ru-RU" dirty="0"/>
              <a:t>ПРИМЕР ЗАПОЛНЕНИЯ СВОР</a:t>
            </a:r>
          </a:p>
        </p:txBody>
      </p:sp>
      <p:grpSp>
        <p:nvGrpSpPr>
          <p:cNvPr id="26" name="Группа 25"/>
          <p:cNvGrpSpPr/>
          <p:nvPr/>
        </p:nvGrpSpPr>
        <p:grpSpPr>
          <a:xfrm rot="16200000">
            <a:off x="12004224" y="7541167"/>
            <a:ext cx="193160" cy="1239905"/>
            <a:chOff x="1361607" y="6474062"/>
            <a:chExt cx="193160" cy="1239905"/>
          </a:xfrm>
        </p:grpSpPr>
        <p:sp>
          <p:nvSpPr>
            <p:cNvPr id="27" name="Shape"/>
            <p:cNvSpPr/>
            <p:nvPr/>
          </p:nvSpPr>
          <p:spPr>
            <a:xfrm>
              <a:off x="1377425" y="7005228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8" name="Shape"/>
            <p:cNvSpPr/>
            <p:nvPr/>
          </p:nvSpPr>
          <p:spPr>
            <a:xfrm>
              <a:off x="1361607" y="6474062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rgbClr val="69BE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9" name="Shape"/>
            <p:cNvSpPr/>
            <p:nvPr/>
          </p:nvSpPr>
          <p:spPr>
            <a:xfrm>
              <a:off x="1377425" y="7536394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rgbClr val="46A5C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 rot="10800000">
            <a:off x="3405249" y="5056287"/>
            <a:ext cx="193160" cy="1239905"/>
            <a:chOff x="1361607" y="6474062"/>
            <a:chExt cx="193160" cy="1239905"/>
          </a:xfrm>
        </p:grpSpPr>
        <p:sp>
          <p:nvSpPr>
            <p:cNvPr id="36" name="Shape"/>
            <p:cNvSpPr/>
            <p:nvPr/>
          </p:nvSpPr>
          <p:spPr>
            <a:xfrm>
              <a:off x="1377425" y="7005228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7" name="Shape"/>
            <p:cNvSpPr/>
            <p:nvPr/>
          </p:nvSpPr>
          <p:spPr>
            <a:xfrm>
              <a:off x="1361607" y="6474062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rgbClr val="69BE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8" name="Shape"/>
            <p:cNvSpPr/>
            <p:nvPr/>
          </p:nvSpPr>
          <p:spPr>
            <a:xfrm>
              <a:off x="1377425" y="7536394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rgbClr val="46A5C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 rot="10800000">
            <a:off x="3423588" y="7530553"/>
            <a:ext cx="193160" cy="1239905"/>
            <a:chOff x="1361607" y="6474062"/>
            <a:chExt cx="193160" cy="1239905"/>
          </a:xfrm>
        </p:grpSpPr>
        <p:sp>
          <p:nvSpPr>
            <p:cNvPr id="40" name="Shape"/>
            <p:cNvSpPr/>
            <p:nvPr/>
          </p:nvSpPr>
          <p:spPr>
            <a:xfrm>
              <a:off x="1377425" y="7005228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41" name="Shape"/>
            <p:cNvSpPr/>
            <p:nvPr/>
          </p:nvSpPr>
          <p:spPr>
            <a:xfrm>
              <a:off x="1361607" y="6474062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rgbClr val="69BE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42" name="Shape"/>
            <p:cNvSpPr/>
            <p:nvPr/>
          </p:nvSpPr>
          <p:spPr>
            <a:xfrm>
              <a:off x="1377425" y="7536394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rgbClr val="46A5C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sp>
        <p:nvSpPr>
          <p:cNvPr id="43" name="Shape"/>
          <p:cNvSpPr/>
          <p:nvPr/>
        </p:nvSpPr>
        <p:spPr>
          <a:xfrm rot="5400000">
            <a:off x="2918969" y="11578893"/>
            <a:ext cx="1188000" cy="435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4" h="21347" extrusionOk="0">
                <a:moveTo>
                  <a:pt x="17234" y="0"/>
                </a:moveTo>
                <a:cubicBezTo>
                  <a:pt x="17055" y="-4"/>
                  <a:pt x="16875" y="167"/>
                  <a:pt x="16713" y="525"/>
                </a:cubicBezTo>
                <a:cubicBezTo>
                  <a:pt x="16374" y="1280"/>
                  <a:pt x="16165" y="2709"/>
                  <a:pt x="16178" y="4239"/>
                </a:cubicBezTo>
                <a:lnTo>
                  <a:pt x="16178" y="6281"/>
                </a:lnTo>
                <a:lnTo>
                  <a:pt x="1716" y="6281"/>
                </a:lnTo>
                <a:cubicBezTo>
                  <a:pt x="1472" y="6281"/>
                  <a:pt x="1275" y="6268"/>
                  <a:pt x="1115" y="6300"/>
                </a:cubicBezTo>
                <a:cubicBezTo>
                  <a:pt x="956" y="6333"/>
                  <a:pt x="836" y="6401"/>
                  <a:pt x="739" y="6534"/>
                </a:cubicBezTo>
                <a:cubicBezTo>
                  <a:pt x="427" y="6979"/>
                  <a:pt x="183" y="7940"/>
                  <a:pt x="69" y="9159"/>
                </a:cubicBezTo>
                <a:cubicBezTo>
                  <a:pt x="24" y="9639"/>
                  <a:pt x="-1" y="10145"/>
                  <a:pt x="0" y="10656"/>
                </a:cubicBezTo>
                <a:cubicBezTo>
                  <a:pt x="0" y="11175"/>
                  <a:pt x="28" y="11689"/>
                  <a:pt x="74" y="12173"/>
                </a:cubicBezTo>
                <a:cubicBezTo>
                  <a:pt x="189" y="13388"/>
                  <a:pt x="432" y="14354"/>
                  <a:pt x="744" y="14798"/>
                </a:cubicBezTo>
                <a:cubicBezTo>
                  <a:pt x="841" y="14931"/>
                  <a:pt x="958" y="14999"/>
                  <a:pt x="1115" y="15031"/>
                </a:cubicBezTo>
                <a:cubicBezTo>
                  <a:pt x="1273" y="15064"/>
                  <a:pt x="1467" y="15070"/>
                  <a:pt x="1711" y="15070"/>
                </a:cubicBezTo>
                <a:lnTo>
                  <a:pt x="16178" y="15070"/>
                </a:lnTo>
                <a:lnTo>
                  <a:pt x="16178" y="17462"/>
                </a:lnTo>
                <a:cubicBezTo>
                  <a:pt x="16182" y="18695"/>
                  <a:pt x="16333" y="19865"/>
                  <a:pt x="16589" y="20593"/>
                </a:cubicBezTo>
                <a:cubicBezTo>
                  <a:pt x="16908" y="21497"/>
                  <a:pt x="17332" y="21596"/>
                  <a:pt x="17676" y="20846"/>
                </a:cubicBezTo>
                <a:lnTo>
                  <a:pt x="20894" y="14584"/>
                </a:lnTo>
                <a:cubicBezTo>
                  <a:pt x="21341" y="13744"/>
                  <a:pt x="21599" y="11853"/>
                  <a:pt x="21519" y="9937"/>
                </a:cubicBezTo>
                <a:cubicBezTo>
                  <a:pt x="21489" y="9212"/>
                  <a:pt x="21405" y="8547"/>
                  <a:pt x="21291" y="7992"/>
                </a:cubicBezTo>
                <a:cubicBezTo>
                  <a:pt x="21177" y="7433"/>
                  <a:pt x="21037" y="6973"/>
                  <a:pt x="20865" y="6689"/>
                </a:cubicBezTo>
                <a:lnTo>
                  <a:pt x="17750" y="564"/>
                </a:lnTo>
                <a:cubicBezTo>
                  <a:pt x="17590" y="196"/>
                  <a:pt x="17413" y="4"/>
                  <a:pt x="17234" y="0"/>
                </a:cubicBezTo>
                <a:close/>
              </a:path>
            </a:pathLst>
          </a:custGeom>
          <a:solidFill>
            <a:srgbClr val="3393BE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194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"/>
          <p:cNvGrpSpPr/>
          <p:nvPr/>
        </p:nvGrpSpPr>
        <p:grpSpPr>
          <a:xfrm>
            <a:off x="1703026" y="1967016"/>
            <a:ext cx="21610840" cy="11073913"/>
            <a:chOff x="1180585" y="-1"/>
            <a:chExt cx="10321679" cy="7160837"/>
          </a:xfrm>
        </p:grpSpPr>
        <p:sp>
          <p:nvSpPr>
            <p:cNvPr id="31" name="Фигура"/>
            <p:cNvSpPr/>
            <p:nvPr/>
          </p:nvSpPr>
          <p:spPr>
            <a:xfrm>
              <a:off x="1180585" y="-1"/>
              <a:ext cx="10321679" cy="7160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7" y="0"/>
                  </a:moveTo>
                  <a:lnTo>
                    <a:pt x="20463" y="0"/>
                  </a:lnTo>
                  <a:cubicBezTo>
                    <a:pt x="20626" y="0"/>
                    <a:pt x="20749" y="0"/>
                    <a:pt x="20853" y="10"/>
                  </a:cubicBezTo>
                  <a:cubicBezTo>
                    <a:pt x="20957" y="20"/>
                    <a:pt x="21042" y="40"/>
                    <a:pt x="21130" y="80"/>
                  </a:cubicBezTo>
                  <a:cubicBezTo>
                    <a:pt x="21227" y="131"/>
                    <a:pt x="21313" y="211"/>
                    <a:pt x="21383" y="313"/>
                  </a:cubicBezTo>
                  <a:cubicBezTo>
                    <a:pt x="21454" y="414"/>
                    <a:pt x="21509" y="538"/>
                    <a:pt x="21544" y="677"/>
                  </a:cubicBezTo>
                  <a:cubicBezTo>
                    <a:pt x="21572" y="804"/>
                    <a:pt x="21586" y="927"/>
                    <a:pt x="21593" y="1078"/>
                  </a:cubicBezTo>
                  <a:cubicBezTo>
                    <a:pt x="21600" y="1229"/>
                    <a:pt x="21600" y="1408"/>
                    <a:pt x="21600" y="1646"/>
                  </a:cubicBezTo>
                  <a:lnTo>
                    <a:pt x="21600" y="19961"/>
                  </a:lnTo>
                  <a:cubicBezTo>
                    <a:pt x="21600" y="20196"/>
                    <a:pt x="21600" y="20373"/>
                    <a:pt x="21593" y="20523"/>
                  </a:cubicBezTo>
                  <a:cubicBezTo>
                    <a:pt x="21586" y="20673"/>
                    <a:pt x="21572" y="20796"/>
                    <a:pt x="21544" y="20923"/>
                  </a:cubicBezTo>
                  <a:cubicBezTo>
                    <a:pt x="21509" y="21062"/>
                    <a:pt x="21454" y="21186"/>
                    <a:pt x="21383" y="21287"/>
                  </a:cubicBezTo>
                  <a:cubicBezTo>
                    <a:pt x="21313" y="21389"/>
                    <a:pt x="21227" y="21469"/>
                    <a:pt x="21130" y="21520"/>
                  </a:cubicBezTo>
                  <a:cubicBezTo>
                    <a:pt x="21042" y="21560"/>
                    <a:pt x="20957" y="21580"/>
                    <a:pt x="20852" y="21590"/>
                  </a:cubicBezTo>
                  <a:cubicBezTo>
                    <a:pt x="20748" y="21600"/>
                    <a:pt x="20624" y="21600"/>
                    <a:pt x="20458" y="21600"/>
                  </a:cubicBezTo>
                  <a:lnTo>
                    <a:pt x="1137" y="21600"/>
                  </a:lnTo>
                  <a:cubicBezTo>
                    <a:pt x="974" y="21600"/>
                    <a:pt x="851" y="21600"/>
                    <a:pt x="747" y="21590"/>
                  </a:cubicBezTo>
                  <a:cubicBezTo>
                    <a:pt x="643" y="21580"/>
                    <a:pt x="558" y="21560"/>
                    <a:pt x="470" y="21520"/>
                  </a:cubicBezTo>
                  <a:cubicBezTo>
                    <a:pt x="373" y="21469"/>
                    <a:pt x="287" y="21389"/>
                    <a:pt x="217" y="21287"/>
                  </a:cubicBezTo>
                  <a:cubicBezTo>
                    <a:pt x="146" y="21186"/>
                    <a:pt x="91" y="21062"/>
                    <a:pt x="56" y="20923"/>
                  </a:cubicBezTo>
                  <a:cubicBezTo>
                    <a:pt x="28" y="20796"/>
                    <a:pt x="14" y="20673"/>
                    <a:pt x="7" y="20522"/>
                  </a:cubicBezTo>
                  <a:cubicBezTo>
                    <a:pt x="0" y="20371"/>
                    <a:pt x="0" y="20192"/>
                    <a:pt x="0" y="19954"/>
                  </a:cubicBezTo>
                  <a:lnTo>
                    <a:pt x="0" y="1639"/>
                  </a:lnTo>
                  <a:cubicBezTo>
                    <a:pt x="0" y="1404"/>
                    <a:pt x="0" y="1227"/>
                    <a:pt x="7" y="1077"/>
                  </a:cubicBezTo>
                  <a:cubicBezTo>
                    <a:pt x="14" y="927"/>
                    <a:pt x="28" y="804"/>
                    <a:pt x="56" y="677"/>
                  </a:cubicBezTo>
                  <a:cubicBezTo>
                    <a:pt x="91" y="538"/>
                    <a:pt x="146" y="414"/>
                    <a:pt x="217" y="313"/>
                  </a:cubicBezTo>
                  <a:cubicBezTo>
                    <a:pt x="287" y="211"/>
                    <a:pt x="373" y="131"/>
                    <a:pt x="470" y="80"/>
                  </a:cubicBezTo>
                  <a:cubicBezTo>
                    <a:pt x="558" y="40"/>
                    <a:pt x="643" y="20"/>
                    <a:pt x="748" y="10"/>
                  </a:cubicBezTo>
                  <a:cubicBezTo>
                    <a:pt x="852" y="0"/>
                    <a:pt x="976" y="0"/>
                    <a:pt x="1142" y="0"/>
                  </a:cubicBezTo>
                  <a:lnTo>
                    <a:pt x="1137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2" name="Фигура"/>
            <p:cNvSpPr/>
            <p:nvPr/>
          </p:nvSpPr>
          <p:spPr>
            <a:xfrm>
              <a:off x="1238040" y="58135"/>
              <a:ext cx="10206769" cy="7039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" y="0"/>
                  </a:moveTo>
                  <a:lnTo>
                    <a:pt x="20637" y="0"/>
                  </a:lnTo>
                  <a:cubicBezTo>
                    <a:pt x="20775" y="0"/>
                    <a:pt x="20879" y="0"/>
                    <a:pt x="20967" y="9"/>
                  </a:cubicBezTo>
                  <a:cubicBezTo>
                    <a:pt x="21055" y="17"/>
                    <a:pt x="21128" y="34"/>
                    <a:pt x="21202" y="68"/>
                  </a:cubicBezTo>
                  <a:cubicBezTo>
                    <a:pt x="21284" y="111"/>
                    <a:pt x="21357" y="179"/>
                    <a:pt x="21416" y="266"/>
                  </a:cubicBezTo>
                  <a:cubicBezTo>
                    <a:pt x="21476" y="353"/>
                    <a:pt x="21523" y="459"/>
                    <a:pt x="21553" y="577"/>
                  </a:cubicBezTo>
                  <a:cubicBezTo>
                    <a:pt x="21576" y="685"/>
                    <a:pt x="21588" y="790"/>
                    <a:pt x="21594" y="918"/>
                  </a:cubicBezTo>
                  <a:cubicBezTo>
                    <a:pt x="21600" y="1047"/>
                    <a:pt x="21600" y="1199"/>
                    <a:pt x="21600" y="1402"/>
                  </a:cubicBezTo>
                  <a:lnTo>
                    <a:pt x="21600" y="20204"/>
                  </a:lnTo>
                  <a:cubicBezTo>
                    <a:pt x="21600" y="20404"/>
                    <a:pt x="21600" y="20555"/>
                    <a:pt x="21594" y="20683"/>
                  </a:cubicBezTo>
                  <a:cubicBezTo>
                    <a:pt x="21588" y="20810"/>
                    <a:pt x="21576" y="20915"/>
                    <a:pt x="21553" y="21023"/>
                  </a:cubicBezTo>
                  <a:cubicBezTo>
                    <a:pt x="21523" y="21141"/>
                    <a:pt x="21476" y="21247"/>
                    <a:pt x="21416" y="21334"/>
                  </a:cubicBezTo>
                  <a:cubicBezTo>
                    <a:pt x="21357" y="21421"/>
                    <a:pt x="21284" y="21489"/>
                    <a:pt x="21202" y="21532"/>
                  </a:cubicBezTo>
                  <a:cubicBezTo>
                    <a:pt x="21128" y="21566"/>
                    <a:pt x="21055" y="21583"/>
                    <a:pt x="20967" y="21591"/>
                  </a:cubicBezTo>
                  <a:cubicBezTo>
                    <a:pt x="20878" y="21600"/>
                    <a:pt x="20773" y="21600"/>
                    <a:pt x="20633" y="21600"/>
                  </a:cubicBezTo>
                  <a:lnTo>
                    <a:pt x="963" y="21600"/>
                  </a:lnTo>
                  <a:cubicBezTo>
                    <a:pt x="825" y="21600"/>
                    <a:pt x="721" y="21600"/>
                    <a:pt x="633" y="21591"/>
                  </a:cubicBezTo>
                  <a:cubicBezTo>
                    <a:pt x="545" y="21583"/>
                    <a:pt x="472" y="21566"/>
                    <a:pt x="398" y="21532"/>
                  </a:cubicBezTo>
                  <a:cubicBezTo>
                    <a:pt x="316" y="21489"/>
                    <a:pt x="243" y="21421"/>
                    <a:pt x="184" y="21334"/>
                  </a:cubicBezTo>
                  <a:cubicBezTo>
                    <a:pt x="124" y="21247"/>
                    <a:pt x="77" y="21141"/>
                    <a:pt x="47" y="21023"/>
                  </a:cubicBezTo>
                  <a:cubicBezTo>
                    <a:pt x="24" y="20915"/>
                    <a:pt x="12" y="20810"/>
                    <a:pt x="6" y="20682"/>
                  </a:cubicBezTo>
                  <a:cubicBezTo>
                    <a:pt x="0" y="20553"/>
                    <a:pt x="0" y="20401"/>
                    <a:pt x="0" y="20198"/>
                  </a:cubicBezTo>
                  <a:lnTo>
                    <a:pt x="0" y="1396"/>
                  </a:lnTo>
                  <a:cubicBezTo>
                    <a:pt x="0" y="1196"/>
                    <a:pt x="0" y="1045"/>
                    <a:pt x="6" y="917"/>
                  </a:cubicBezTo>
                  <a:cubicBezTo>
                    <a:pt x="12" y="790"/>
                    <a:pt x="24" y="685"/>
                    <a:pt x="47" y="577"/>
                  </a:cubicBezTo>
                  <a:cubicBezTo>
                    <a:pt x="77" y="459"/>
                    <a:pt x="124" y="353"/>
                    <a:pt x="184" y="266"/>
                  </a:cubicBezTo>
                  <a:cubicBezTo>
                    <a:pt x="243" y="179"/>
                    <a:pt x="316" y="111"/>
                    <a:pt x="398" y="68"/>
                  </a:cubicBezTo>
                  <a:cubicBezTo>
                    <a:pt x="472" y="34"/>
                    <a:pt x="545" y="17"/>
                    <a:pt x="633" y="9"/>
                  </a:cubicBezTo>
                  <a:cubicBezTo>
                    <a:pt x="722" y="0"/>
                    <a:pt x="827" y="0"/>
                    <a:pt x="967" y="0"/>
                  </a:cubicBezTo>
                  <a:lnTo>
                    <a:pt x="963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4" name="Фигура"/>
            <p:cNvSpPr/>
            <p:nvPr/>
          </p:nvSpPr>
          <p:spPr>
            <a:xfrm>
              <a:off x="1433645" y="126023"/>
              <a:ext cx="9679159" cy="6700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" y="0"/>
                  </a:moveTo>
                  <a:cubicBezTo>
                    <a:pt x="825" y="0"/>
                    <a:pt x="720" y="0"/>
                    <a:pt x="632" y="9"/>
                  </a:cubicBezTo>
                  <a:cubicBezTo>
                    <a:pt x="544" y="18"/>
                    <a:pt x="472" y="36"/>
                    <a:pt x="398" y="72"/>
                  </a:cubicBezTo>
                  <a:cubicBezTo>
                    <a:pt x="317" y="117"/>
                    <a:pt x="244" y="188"/>
                    <a:pt x="184" y="279"/>
                  </a:cubicBezTo>
                  <a:cubicBezTo>
                    <a:pt x="124" y="370"/>
                    <a:pt x="77" y="481"/>
                    <a:pt x="47" y="605"/>
                  </a:cubicBezTo>
                  <a:cubicBezTo>
                    <a:pt x="24" y="718"/>
                    <a:pt x="12" y="828"/>
                    <a:pt x="6" y="962"/>
                  </a:cubicBezTo>
                  <a:cubicBezTo>
                    <a:pt x="0" y="1097"/>
                    <a:pt x="0" y="1255"/>
                    <a:pt x="0" y="1465"/>
                  </a:cubicBezTo>
                  <a:lnTo>
                    <a:pt x="0" y="18826"/>
                  </a:lnTo>
                  <a:lnTo>
                    <a:pt x="4" y="18826"/>
                  </a:lnTo>
                  <a:lnTo>
                    <a:pt x="4" y="20961"/>
                  </a:lnTo>
                  <a:cubicBezTo>
                    <a:pt x="4" y="21054"/>
                    <a:pt x="4" y="21123"/>
                    <a:pt x="7" y="21182"/>
                  </a:cubicBezTo>
                  <a:cubicBezTo>
                    <a:pt x="9" y="21240"/>
                    <a:pt x="14" y="21288"/>
                    <a:pt x="25" y="21337"/>
                  </a:cubicBezTo>
                  <a:cubicBezTo>
                    <a:pt x="37" y="21391"/>
                    <a:pt x="58" y="21439"/>
                    <a:pt x="84" y="21479"/>
                  </a:cubicBezTo>
                  <a:cubicBezTo>
                    <a:pt x="110" y="21518"/>
                    <a:pt x="141" y="21550"/>
                    <a:pt x="176" y="21569"/>
                  </a:cubicBezTo>
                  <a:cubicBezTo>
                    <a:pt x="209" y="21585"/>
                    <a:pt x="240" y="21592"/>
                    <a:pt x="278" y="21596"/>
                  </a:cubicBezTo>
                  <a:cubicBezTo>
                    <a:pt x="316" y="21600"/>
                    <a:pt x="361" y="21600"/>
                    <a:pt x="421" y="21600"/>
                  </a:cubicBezTo>
                  <a:lnTo>
                    <a:pt x="21177" y="21600"/>
                  </a:lnTo>
                  <a:cubicBezTo>
                    <a:pt x="21238" y="21600"/>
                    <a:pt x="21283" y="21600"/>
                    <a:pt x="21322" y="21596"/>
                  </a:cubicBezTo>
                  <a:cubicBezTo>
                    <a:pt x="21360" y="21592"/>
                    <a:pt x="21391" y="21585"/>
                    <a:pt x="21424" y="21569"/>
                  </a:cubicBezTo>
                  <a:cubicBezTo>
                    <a:pt x="21459" y="21550"/>
                    <a:pt x="21490" y="21518"/>
                    <a:pt x="21516" y="21479"/>
                  </a:cubicBezTo>
                  <a:cubicBezTo>
                    <a:pt x="21542" y="21439"/>
                    <a:pt x="21563" y="21391"/>
                    <a:pt x="21575" y="21337"/>
                  </a:cubicBezTo>
                  <a:cubicBezTo>
                    <a:pt x="21586" y="21288"/>
                    <a:pt x="21591" y="21240"/>
                    <a:pt x="21594" y="21182"/>
                  </a:cubicBezTo>
                  <a:cubicBezTo>
                    <a:pt x="21596" y="21124"/>
                    <a:pt x="21596" y="21055"/>
                    <a:pt x="21596" y="20964"/>
                  </a:cubicBezTo>
                  <a:lnTo>
                    <a:pt x="21596" y="18826"/>
                  </a:lnTo>
                  <a:lnTo>
                    <a:pt x="21600" y="18826"/>
                  </a:lnTo>
                  <a:lnTo>
                    <a:pt x="21600" y="1472"/>
                  </a:lnTo>
                  <a:cubicBezTo>
                    <a:pt x="21600" y="1258"/>
                    <a:pt x="21600" y="1098"/>
                    <a:pt x="21594" y="963"/>
                  </a:cubicBezTo>
                  <a:cubicBezTo>
                    <a:pt x="21588" y="828"/>
                    <a:pt x="21576" y="718"/>
                    <a:pt x="21553" y="605"/>
                  </a:cubicBezTo>
                  <a:cubicBezTo>
                    <a:pt x="21523" y="481"/>
                    <a:pt x="21476" y="370"/>
                    <a:pt x="21416" y="279"/>
                  </a:cubicBezTo>
                  <a:cubicBezTo>
                    <a:pt x="21356" y="188"/>
                    <a:pt x="21283" y="117"/>
                    <a:pt x="21202" y="72"/>
                  </a:cubicBezTo>
                  <a:cubicBezTo>
                    <a:pt x="21128" y="36"/>
                    <a:pt x="21055" y="18"/>
                    <a:pt x="20967" y="9"/>
                  </a:cubicBezTo>
                  <a:cubicBezTo>
                    <a:pt x="20879" y="0"/>
                    <a:pt x="20775" y="0"/>
                    <a:pt x="20637" y="0"/>
                  </a:cubicBezTo>
                  <a:lnTo>
                    <a:pt x="963" y="0"/>
                  </a:lnTo>
                  <a:close/>
                </a:path>
              </a:pathLst>
            </a:custGeom>
            <a:solidFill>
              <a:schemeClr val="bg1"/>
            </a:soli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38" name="Фигура"/>
            <p:cNvSpPr/>
            <p:nvPr/>
          </p:nvSpPr>
          <p:spPr>
            <a:xfrm>
              <a:off x="5452072" y="6930503"/>
              <a:ext cx="1778532" cy="135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0" y="0"/>
                  </a:moveTo>
                  <a:cubicBezTo>
                    <a:pt x="20" y="1331"/>
                    <a:pt x="25" y="2826"/>
                    <a:pt x="56" y="4135"/>
                  </a:cubicBezTo>
                  <a:cubicBezTo>
                    <a:pt x="255" y="11291"/>
                    <a:pt x="690" y="16923"/>
                    <a:pt x="1237" y="19528"/>
                  </a:cubicBezTo>
                  <a:cubicBezTo>
                    <a:pt x="1737" y="21600"/>
                    <a:pt x="2207" y="21595"/>
                    <a:pt x="3134" y="21595"/>
                  </a:cubicBezTo>
                  <a:lnTo>
                    <a:pt x="18455" y="21595"/>
                  </a:lnTo>
                  <a:cubicBezTo>
                    <a:pt x="19397" y="21595"/>
                    <a:pt x="19867" y="21600"/>
                    <a:pt x="20367" y="19528"/>
                  </a:cubicBezTo>
                  <a:cubicBezTo>
                    <a:pt x="20914" y="16923"/>
                    <a:pt x="21345" y="11291"/>
                    <a:pt x="21544" y="4135"/>
                  </a:cubicBezTo>
                  <a:cubicBezTo>
                    <a:pt x="21576" y="2822"/>
                    <a:pt x="21580" y="1334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cxnSp>
        <p:nvCxnSpPr>
          <p:cNvPr id="21" name="Прямая соединительная линия 20"/>
          <p:cNvCxnSpPr/>
          <p:nvPr/>
        </p:nvCxnSpPr>
        <p:spPr>
          <a:xfrm>
            <a:off x="2712656" y="4011150"/>
            <a:ext cx="0" cy="7560000"/>
          </a:xfrm>
          <a:prstGeom prst="line">
            <a:avLst/>
          </a:prstGeom>
          <a:ln w="57150">
            <a:solidFill>
              <a:srgbClr val="964E4E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797553" y="4049687"/>
            <a:ext cx="1106294" cy="0"/>
          </a:xfrm>
          <a:prstGeom prst="line">
            <a:avLst/>
          </a:prstGeom>
          <a:ln w="57150">
            <a:solidFill>
              <a:srgbClr val="964E4E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Скругленный прямоугольник 26"/>
          <p:cNvSpPr/>
          <p:nvPr/>
        </p:nvSpPr>
        <p:spPr>
          <a:xfrm>
            <a:off x="6500643" y="2463435"/>
            <a:ext cx="11367214" cy="82067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/>
            </a:solidFill>
            <a:prstDash val="soli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3600" b="0" dirty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Несоответствие требованиям Методики </a:t>
            </a:r>
            <a:r>
              <a:rPr lang="ru-RU" sz="3600" b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№ </a:t>
            </a:r>
            <a:r>
              <a:rPr lang="ru-RU" sz="3600" b="0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421/пр </a:t>
            </a:r>
            <a:endParaRPr lang="ru-RU" sz="3600" b="0" dirty="0">
              <a:solidFill>
                <a:srgbClr val="842425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610475" y="4745270"/>
            <a:ext cx="1414567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КА составлен </a:t>
            </a:r>
            <a:r>
              <a:rPr lang="ru-RU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не по </a:t>
            </a: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форме, рекомендуемой Методикой </a:t>
            </a:r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№</a:t>
            </a:r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421/пр</a:t>
            </a: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657654" y="5800868"/>
            <a:ext cx="17051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Уровень цен не соответствует уровню </a:t>
            </a: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цен определения </a:t>
            </a: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сметной </a:t>
            </a:r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стоимости</a:t>
            </a: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638287" y="9245787"/>
            <a:ext cx="179478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Не представлен </a:t>
            </a: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отдельный расчет </a:t>
            </a:r>
            <a:r>
              <a:rPr lang="ru-RU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стоимости перевозки от производителя </a:t>
            </a: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до </a:t>
            </a:r>
            <a:r>
              <a:rPr lang="ru-RU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объекта строительства либо затраты на перевозку материалов определены в размере </a:t>
            </a: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3</a:t>
            </a:r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%</a:t>
            </a: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657654" y="6858038"/>
            <a:ext cx="13835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Не учтены затраты на </a:t>
            </a: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заготовительно-складские </a:t>
            </a:r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расходы</a:t>
            </a: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657654" y="11090018"/>
            <a:ext cx="1748588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Код материальному ресурсу присвоен </a:t>
            </a: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неверно </a:t>
            </a:r>
            <a:r>
              <a:rPr lang="ru-RU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(первая группа </a:t>
            </a: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цифр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не </a:t>
            </a:r>
            <a:r>
              <a:rPr lang="ru-RU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соответствует коду группы Классификатора строительных </a:t>
            </a: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ресурсов</a:t>
            </a:r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)</a:t>
            </a: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657654" y="7871291"/>
            <a:ext cx="17192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Характеристики материальных ресурсов, оборудования, работ и услуг не соответствуют характеристикам, указанным в </a:t>
            </a: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проектной </a:t>
            </a:r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документации</a:t>
            </a: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652837" y="3738650"/>
            <a:ext cx="1393401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Анализ </a:t>
            </a:r>
            <a:r>
              <a:rPr lang="ru-RU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проведен </a:t>
            </a: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менее чем по </a:t>
            </a: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3-м </a:t>
            </a:r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поставщикам</a:t>
            </a: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2795711" y="5087837"/>
            <a:ext cx="1106294" cy="0"/>
          </a:xfrm>
          <a:prstGeom prst="line">
            <a:avLst/>
          </a:prstGeom>
          <a:ln w="57150">
            <a:solidFill>
              <a:srgbClr val="964E4E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2795711" y="6116356"/>
            <a:ext cx="1106294" cy="0"/>
          </a:xfrm>
          <a:prstGeom prst="line">
            <a:avLst/>
          </a:prstGeom>
          <a:ln w="57150">
            <a:solidFill>
              <a:srgbClr val="964E4E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2777067" y="7147946"/>
            <a:ext cx="1106294" cy="0"/>
          </a:xfrm>
          <a:prstGeom prst="line">
            <a:avLst/>
          </a:prstGeom>
          <a:ln w="57150">
            <a:solidFill>
              <a:srgbClr val="964E4E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2795711" y="8456093"/>
            <a:ext cx="1106294" cy="0"/>
          </a:xfrm>
          <a:prstGeom prst="line">
            <a:avLst/>
          </a:prstGeom>
          <a:ln w="57150">
            <a:solidFill>
              <a:srgbClr val="964E4E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2795711" y="9804288"/>
            <a:ext cx="1106294" cy="0"/>
          </a:xfrm>
          <a:prstGeom prst="line">
            <a:avLst/>
          </a:prstGeom>
          <a:ln w="57150">
            <a:solidFill>
              <a:srgbClr val="964E4E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2802601" y="11566505"/>
            <a:ext cx="1106294" cy="0"/>
          </a:xfrm>
          <a:prstGeom prst="line">
            <a:avLst/>
          </a:prstGeom>
          <a:ln w="57150">
            <a:solidFill>
              <a:srgbClr val="964E4E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Скругленный прямоугольник 65"/>
          <p:cNvSpPr/>
          <p:nvPr/>
        </p:nvSpPr>
        <p:spPr>
          <a:xfrm>
            <a:off x="19044295" y="2987110"/>
            <a:ext cx="2997893" cy="16837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defTabSz="1828800" hangingPunct="1"/>
            <a:r>
              <a:rPr lang="ru-RU" sz="3200" kern="1200" dirty="0" smtClean="0">
                <a:solidFill>
                  <a:schemeClr val="tx1"/>
                </a:solidFill>
                <a:latin typeface="Montserrat Bold"/>
                <a:cs typeface="Arial" panose="020B0604020202020204" pitchFamily="34" charset="0"/>
              </a:rPr>
              <a:t>Отсутствует утверждение ЗАКАЗЧИКА</a:t>
            </a:r>
            <a:endParaRPr lang="ru-RU" sz="3200" kern="1200" dirty="0">
              <a:solidFill>
                <a:schemeClr val="tx1"/>
              </a:solidFill>
              <a:latin typeface="Montserrat Bold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964E4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663" y="3768292"/>
            <a:ext cx="566310" cy="55844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964E4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821" y="4806443"/>
            <a:ext cx="566310" cy="558445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964E4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821" y="5834962"/>
            <a:ext cx="566310" cy="55844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964E4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177" y="6866551"/>
            <a:ext cx="566310" cy="558445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964E4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821" y="8174698"/>
            <a:ext cx="566310" cy="558445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964E4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821" y="9522893"/>
            <a:ext cx="566310" cy="558445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964E4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711" y="11334680"/>
            <a:ext cx="566310" cy="558445"/>
          </a:xfrm>
          <a:prstGeom prst="rect">
            <a:avLst/>
          </a:prstGeom>
        </p:spPr>
      </p:pic>
      <p:sp>
        <p:nvSpPr>
          <p:cNvPr id="37" name="Прямоугольный треугольник 36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736300" y="13145726"/>
            <a:ext cx="6418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</a:rPr>
              <a:t>23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497" y="-25887"/>
            <a:ext cx="24399497" cy="1416537"/>
          </a:xfrm>
          <a:prstGeom prst="rect">
            <a:avLst/>
          </a:prstGeom>
        </p:spPr>
      </p:pic>
      <p:sp>
        <p:nvSpPr>
          <p:cNvPr id="35" name="Trend 2021."/>
          <p:cNvSpPr txBox="1"/>
          <p:nvPr/>
        </p:nvSpPr>
        <p:spPr>
          <a:xfrm>
            <a:off x="2869138" y="242895"/>
            <a:ext cx="18630225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51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r>
              <a:rPr lang="ru-RU"/>
              <a:t>ОСНОВНЫЕ </a:t>
            </a:r>
            <a:r>
              <a:rPr lang="ru-RU" smtClean="0"/>
              <a:t>ЗАМЕЧАНИЯ: КОНЪЮНКТУРНЫЙ </a:t>
            </a:r>
            <a:r>
              <a:rPr lang="ru-RU" dirty="0"/>
              <a:t>АНАЛИЗ</a:t>
            </a:r>
          </a:p>
        </p:txBody>
      </p:sp>
    </p:spTree>
    <p:extLst>
      <p:ext uri="{BB962C8B-B14F-4D97-AF65-F5344CB8AC3E}">
        <p14:creationId xmlns:p14="http://schemas.microsoft.com/office/powerpoint/2010/main" val="3778392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1001221" y="6099724"/>
            <a:ext cx="13102727" cy="230832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97367" tIns="73660" rIns="73660" bIns="73660" numCol="1" spcCol="1270" anchor="ctr" anchorCtr="0">
            <a:noAutofit/>
          </a:bodyPr>
          <a:lstStyle/>
          <a:p>
            <a:r>
              <a:rPr lang="ru-RU" sz="2800" kern="1200" smtClean="0">
                <a:solidFill>
                  <a:srgbClr val="006696"/>
                </a:solidFill>
                <a:latin typeface="Montserrat Bold"/>
                <a:ea typeface="+mn-ea"/>
                <a:cs typeface="Arial" panose="020B0604020202020204" pitchFamily="34" charset="0"/>
              </a:rPr>
              <a:t>Обосновывающие стоимость документы </a:t>
            </a:r>
            <a:r>
              <a:rPr lang="ru-RU" sz="2800" kern="1200" smtClean="0">
                <a:solidFill>
                  <a:srgbClr val="820000"/>
                </a:solidFill>
                <a:latin typeface="Montserrat Bold"/>
                <a:ea typeface="+mn-ea"/>
                <a:cs typeface="Arial" panose="020B0604020202020204" pitchFamily="34" charset="0"/>
              </a:rPr>
              <a:t>НЕ СООТВЕТСТВУЮТ </a:t>
            </a:r>
            <a:r>
              <a:rPr lang="ru-RU" sz="2800" kern="1200" smtClean="0">
                <a:solidFill>
                  <a:srgbClr val="006696"/>
                </a:solidFill>
                <a:latin typeface="Montserrat Bold"/>
                <a:ea typeface="+mn-ea"/>
                <a:cs typeface="Arial" panose="020B0604020202020204" pitchFamily="34" charset="0"/>
              </a:rPr>
              <a:t>требованиям Методики № 421/пр</a:t>
            </a:r>
            <a:endParaRPr lang="ru-RU" sz="2800" kern="1200" dirty="0">
              <a:solidFill>
                <a:srgbClr val="006696"/>
              </a:solidFill>
              <a:latin typeface="Montserrat Bold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"/>
          <p:cNvSpPr txBox="1"/>
          <p:nvPr/>
        </p:nvSpPr>
        <p:spPr>
          <a:xfrm>
            <a:off x="2949470" y="1951341"/>
            <a:ext cx="13989506" cy="124039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97367" tIns="45720" rIns="45720" bIns="45720" numCol="1" spcCol="1270" anchor="ctr" anchorCtr="0">
            <a:noAutofit/>
          </a:bodyPr>
          <a:lstStyle/>
          <a:p>
            <a:pPr lvl="0">
              <a:defRPr/>
            </a:pPr>
            <a:r>
              <a:rPr lang="ru-RU" sz="2800" b="0" u="none" kern="1200" dirty="0">
                <a:solidFill>
                  <a:srgbClr val="006696"/>
                </a:solidFill>
                <a:latin typeface="Montserrat Bold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6696"/>
                </a:solidFill>
                <a:latin typeface="Montserrat Bold"/>
              </a:rPr>
              <a:t>Получены в период, превышающий 6 месяцев до момента определения </a:t>
            </a:r>
            <a:r>
              <a:rPr lang="ru-RU" sz="2800">
                <a:solidFill>
                  <a:srgbClr val="006696"/>
                </a:solidFill>
                <a:latin typeface="Montserrat Bold"/>
              </a:rPr>
              <a:t>сметной </a:t>
            </a:r>
            <a:r>
              <a:rPr lang="ru-RU" sz="2800" smtClean="0">
                <a:solidFill>
                  <a:srgbClr val="006696"/>
                </a:solidFill>
                <a:latin typeface="Montserrat Bold"/>
              </a:rPr>
              <a:t>стоимости </a:t>
            </a:r>
            <a:r>
              <a:rPr lang="ru-RU" sz="2800" smtClean="0">
                <a:solidFill>
                  <a:srgbClr val="820000"/>
                </a:solidFill>
                <a:latin typeface="Montserrat Bold"/>
                <a:ea typeface="Helvetica Neue"/>
                <a:cs typeface="Helvetica Neue"/>
              </a:rPr>
              <a:t>(абзац </a:t>
            </a:r>
            <a:r>
              <a:rPr lang="ru-RU" sz="2800" dirty="0">
                <a:solidFill>
                  <a:srgbClr val="820000"/>
                </a:solidFill>
                <a:latin typeface="Montserrat Bold"/>
                <a:ea typeface="Helvetica Neue"/>
                <a:cs typeface="Helvetica Neue"/>
              </a:rPr>
              <a:t>4 пункта 14 Методики </a:t>
            </a:r>
            <a:r>
              <a:rPr lang="ru-RU" sz="2800" smtClean="0">
                <a:solidFill>
                  <a:srgbClr val="820000"/>
                </a:solidFill>
                <a:latin typeface="Montserrat Bold"/>
                <a:ea typeface="Helvetica Neue"/>
                <a:cs typeface="Helvetica Neue"/>
              </a:rPr>
              <a:t>№ </a:t>
            </a:r>
            <a:r>
              <a:rPr lang="ru-RU" sz="2800" smtClean="0">
                <a:solidFill>
                  <a:srgbClr val="820000"/>
                </a:solidFill>
                <a:latin typeface="Montserrat Bold"/>
                <a:ea typeface="Helvetica Neue"/>
                <a:cs typeface="Helvetica Neue"/>
              </a:rPr>
              <a:t>421/пр)</a:t>
            </a:r>
            <a:endParaRPr lang="ru-RU" sz="2800" dirty="0">
              <a:solidFill>
                <a:srgbClr val="820000"/>
              </a:solidFill>
              <a:latin typeface="Montserrat Bold"/>
              <a:ea typeface="Helvetica Neue"/>
              <a:cs typeface="Helvetica Neue"/>
            </a:endParaRPr>
          </a:p>
        </p:txBody>
      </p:sp>
      <p:sp>
        <p:nvSpPr>
          <p:cNvPr id="47" name="Скругленный прямоугольник 7"/>
          <p:cNvSpPr txBox="1"/>
          <p:nvPr/>
        </p:nvSpPr>
        <p:spPr>
          <a:xfrm>
            <a:off x="-173803" y="3748761"/>
            <a:ext cx="14680419" cy="206394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97367" tIns="73660" rIns="73660" bIns="73660" numCol="1" spcCol="1270" anchor="ctr" anchorCtr="0">
            <a:noAutofit/>
          </a:bodyPr>
          <a:lstStyle/>
          <a:p>
            <a:pPr lvl="0">
              <a:defRPr/>
            </a:pPr>
            <a:r>
              <a:rPr lang="ru-RU" sz="2800" b="0" u="none" kern="1200" dirty="0">
                <a:solidFill>
                  <a:srgbClr val="006696"/>
                </a:solidFill>
                <a:latin typeface="Montserrat Bold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6696"/>
                </a:solidFill>
                <a:latin typeface="Montserrat Bold"/>
              </a:rPr>
              <a:t>Получены от производителей (поставщиков), расположенных в других субъектах России, при наличии поставщиков </a:t>
            </a:r>
            <a:r>
              <a:rPr lang="ru-RU" sz="2800">
                <a:solidFill>
                  <a:srgbClr val="006696"/>
                </a:solidFill>
                <a:latin typeface="Montserrat Bold"/>
              </a:rPr>
              <a:t>на </a:t>
            </a:r>
            <a:r>
              <a:rPr lang="ru-RU" sz="2800" smtClean="0">
                <a:solidFill>
                  <a:srgbClr val="006696"/>
                </a:solidFill>
                <a:latin typeface="Montserrat Bold"/>
              </a:rPr>
              <a:t>территории осуществления строительства </a:t>
            </a:r>
            <a:r>
              <a:rPr lang="ru-RU" sz="2800" smtClean="0">
                <a:solidFill>
                  <a:srgbClr val="820000"/>
                </a:solidFill>
                <a:latin typeface="Montserrat Bold"/>
              </a:rPr>
              <a:t>(</a:t>
            </a:r>
            <a:r>
              <a:rPr lang="ru-RU" sz="2800" dirty="0">
                <a:solidFill>
                  <a:srgbClr val="820000"/>
                </a:solidFill>
                <a:latin typeface="Montserrat Bold"/>
              </a:rPr>
              <a:t>абзац 5 пункта 14 Методики </a:t>
            </a:r>
            <a:r>
              <a:rPr lang="ru-RU" sz="2800" smtClean="0">
                <a:solidFill>
                  <a:srgbClr val="820000"/>
                </a:solidFill>
                <a:latin typeface="Montserrat Bold"/>
              </a:rPr>
              <a:t>№ </a:t>
            </a:r>
            <a:r>
              <a:rPr lang="ru-RU" sz="2800" smtClean="0">
                <a:solidFill>
                  <a:srgbClr val="820000"/>
                </a:solidFill>
                <a:latin typeface="Montserrat Bold"/>
              </a:rPr>
              <a:t>421/пр)</a:t>
            </a:r>
            <a:endParaRPr lang="ru-RU" sz="2800" dirty="0">
              <a:solidFill>
                <a:srgbClr val="820000"/>
              </a:solidFill>
              <a:latin typeface="Montserrat Bold"/>
            </a:endParaRPr>
          </a:p>
        </p:txBody>
      </p:sp>
      <p:sp>
        <p:nvSpPr>
          <p:cNvPr id="51" name="Скругленный прямоугольник 10"/>
          <p:cNvSpPr txBox="1"/>
          <p:nvPr/>
        </p:nvSpPr>
        <p:spPr>
          <a:xfrm>
            <a:off x="-132132" y="8408048"/>
            <a:ext cx="14534486" cy="184252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97367" tIns="73660" rIns="73660" bIns="73660" numCol="1" spcCol="1270" anchor="ctr" anchorCtr="0">
            <a:noAutofit/>
          </a:bodyPr>
          <a:lstStyle/>
          <a:p>
            <a:pPr lvl="0">
              <a:defRPr/>
            </a:pPr>
            <a:r>
              <a:rPr lang="ru-RU" sz="2800" dirty="0">
                <a:solidFill>
                  <a:srgbClr val="006696"/>
                </a:solidFill>
                <a:latin typeface="Montserrat Bold"/>
              </a:rPr>
              <a:t>Документы из открытых источников «Интернет» оформлены </a:t>
            </a:r>
            <a:r>
              <a:rPr lang="ru-RU" sz="2800" dirty="0" smtClean="0">
                <a:solidFill>
                  <a:srgbClr val="006696"/>
                </a:solidFill>
                <a:latin typeface="Montserrat Bold"/>
              </a:rPr>
              <a:t>с нарушением </a:t>
            </a:r>
            <a:r>
              <a:rPr lang="ru-RU" sz="2800" dirty="0">
                <a:solidFill>
                  <a:srgbClr val="006696"/>
                </a:solidFill>
                <a:latin typeface="Montserrat Bold"/>
              </a:rPr>
              <a:t>требований Методики </a:t>
            </a:r>
            <a:r>
              <a:rPr lang="ru-RU" sz="2800" smtClean="0">
                <a:solidFill>
                  <a:srgbClr val="006696"/>
                </a:solidFill>
                <a:latin typeface="Montserrat Bold"/>
              </a:rPr>
              <a:t>№ </a:t>
            </a:r>
            <a:r>
              <a:rPr lang="ru-RU" sz="2800" smtClean="0">
                <a:solidFill>
                  <a:srgbClr val="006696"/>
                </a:solidFill>
                <a:latin typeface="Montserrat Bold"/>
              </a:rPr>
              <a:t>421/пр</a:t>
            </a:r>
            <a:r>
              <a:rPr lang="ru-RU" sz="2800">
                <a:solidFill>
                  <a:srgbClr val="006696"/>
                </a:solidFill>
                <a:latin typeface="Montserrat Bold"/>
              </a:rPr>
              <a:t> </a:t>
            </a:r>
            <a:r>
              <a:rPr lang="ru-RU" sz="2800" smtClean="0">
                <a:solidFill>
                  <a:srgbClr val="820000"/>
                </a:solidFill>
                <a:latin typeface="Montserrat Bold"/>
              </a:rPr>
              <a:t>(абзац </a:t>
            </a:r>
            <a:r>
              <a:rPr lang="ru-RU" sz="2800" dirty="0">
                <a:solidFill>
                  <a:srgbClr val="820000"/>
                </a:solidFill>
                <a:latin typeface="Montserrat Bold"/>
              </a:rPr>
              <a:t>1 пункта 14 и п.15 Методики </a:t>
            </a:r>
            <a:r>
              <a:rPr lang="ru-RU" sz="2800" smtClean="0">
                <a:solidFill>
                  <a:srgbClr val="820000"/>
                </a:solidFill>
                <a:latin typeface="Montserrat Bold"/>
              </a:rPr>
              <a:t>№ </a:t>
            </a:r>
            <a:r>
              <a:rPr lang="ru-RU" sz="2800" smtClean="0">
                <a:solidFill>
                  <a:srgbClr val="820000"/>
                </a:solidFill>
                <a:latin typeface="Montserrat Bold"/>
              </a:rPr>
              <a:t>421/пр</a:t>
            </a:r>
            <a:r>
              <a:rPr lang="ru-RU" sz="2800" smtClean="0">
                <a:solidFill>
                  <a:srgbClr val="006696"/>
                </a:solidFill>
                <a:latin typeface="Montserrat Bold"/>
              </a:rPr>
              <a:t>)</a:t>
            </a:r>
            <a:endParaRPr lang="ru-RU" sz="2800" dirty="0">
              <a:solidFill>
                <a:srgbClr val="006696"/>
              </a:solidFill>
              <a:latin typeface="Montserrat Bold"/>
            </a:endParaRPr>
          </a:p>
        </p:txBody>
      </p:sp>
      <p:sp>
        <p:nvSpPr>
          <p:cNvPr id="57" name="Скругленный прямоугольник 4"/>
          <p:cNvSpPr txBox="1"/>
          <p:nvPr/>
        </p:nvSpPr>
        <p:spPr>
          <a:xfrm>
            <a:off x="2263958" y="10933589"/>
            <a:ext cx="14624547" cy="15108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97367" tIns="45720" rIns="45720" bIns="45720" numCol="1" spcCol="1270" anchor="ctr" anchorCtr="0">
            <a:noAutofit/>
          </a:bodyPr>
          <a:lstStyle/>
          <a:p>
            <a:pPr lvl="0">
              <a:defRPr/>
            </a:pPr>
            <a:r>
              <a:rPr lang="ru-RU" sz="2800" b="0" u="none" kern="1200" dirty="0">
                <a:solidFill>
                  <a:srgbClr val="006696"/>
                </a:solidFill>
                <a:latin typeface="Montserrat Bold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rgbClr val="006696"/>
                </a:solidFill>
                <a:latin typeface="Montserrat Bold"/>
              </a:rPr>
              <a:t>Использование более одного счета на оплату товаров (работ, услуг), счет-фактур для </a:t>
            </a:r>
            <a:r>
              <a:rPr lang="ru-RU" sz="2800" smtClean="0">
                <a:solidFill>
                  <a:srgbClr val="006696"/>
                </a:solidFill>
                <a:latin typeface="Montserrat Bold"/>
              </a:rPr>
              <a:t>отдельного </a:t>
            </a:r>
            <a:r>
              <a:rPr lang="ru-RU" sz="2800" smtClean="0">
                <a:solidFill>
                  <a:srgbClr val="006696"/>
                </a:solidFill>
                <a:latin typeface="Montserrat Bold"/>
              </a:rPr>
              <a:t>ресурса </a:t>
            </a:r>
            <a:r>
              <a:rPr lang="ru-RU" sz="2800" smtClean="0">
                <a:solidFill>
                  <a:srgbClr val="820000"/>
                </a:solidFill>
                <a:latin typeface="Montserrat Bold"/>
                <a:ea typeface="Helvetica Neue"/>
                <a:cs typeface="Helvetica Neue"/>
              </a:rPr>
              <a:t>(</a:t>
            </a:r>
            <a:r>
              <a:rPr lang="ru-RU" sz="2800" dirty="0">
                <a:solidFill>
                  <a:srgbClr val="820000"/>
                </a:solidFill>
                <a:latin typeface="Montserrat Bold"/>
                <a:ea typeface="Helvetica Neue"/>
                <a:cs typeface="Helvetica Neue"/>
              </a:rPr>
              <a:t>абзац </a:t>
            </a:r>
            <a:r>
              <a:rPr lang="ru-RU" sz="2800" dirty="0" smtClean="0">
                <a:solidFill>
                  <a:srgbClr val="820000"/>
                </a:solidFill>
                <a:latin typeface="Montserrat Bold"/>
                <a:ea typeface="Helvetica Neue"/>
                <a:cs typeface="Helvetica Neue"/>
              </a:rPr>
              <a:t>6 </a:t>
            </a:r>
            <a:r>
              <a:rPr lang="ru-RU" sz="2800" dirty="0">
                <a:solidFill>
                  <a:srgbClr val="820000"/>
                </a:solidFill>
                <a:latin typeface="Montserrat Bold"/>
                <a:ea typeface="Helvetica Neue"/>
                <a:cs typeface="Helvetica Neue"/>
              </a:rPr>
              <a:t>пункта 14 Методики </a:t>
            </a:r>
            <a:r>
              <a:rPr lang="ru-RU" sz="2800" smtClean="0">
                <a:solidFill>
                  <a:srgbClr val="820000"/>
                </a:solidFill>
                <a:latin typeface="Montserrat Bold"/>
                <a:ea typeface="Helvetica Neue"/>
                <a:cs typeface="Helvetica Neue"/>
              </a:rPr>
              <a:t>№ </a:t>
            </a:r>
            <a:r>
              <a:rPr lang="ru-RU" sz="2800" smtClean="0">
                <a:solidFill>
                  <a:srgbClr val="820000"/>
                </a:solidFill>
                <a:latin typeface="Montserrat Bold"/>
                <a:ea typeface="Helvetica Neue"/>
                <a:cs typeface="Helvetica Neue"/>
              </a:rPr>
              <a:t>421/пр)</a:t>
            </a:r>
            <a:endParaRPr lang="ru-RU" sz="2800" dirty="0">
              <a:solidFill>
                <a:srgbClr val="820000"/>
              </a:solidFill>
              <a:latin typeface="Montserrat Bold"/>
              <a:ea typeface="Helvetica Neue"/>
              <a:cs typeface="Helvetica Neue"/>
            </a:endParaRPr>
          </a:p>
        </p:txBody>
      </p:sp>
      <p:sp>
        <p:nvSpPr>
          <p:cNvPr id="59" name="Trend 2021."/>
          <p:cNvSpPr txBox="1"/>
          <p:nvPr/>
        </p:nvSpPr>
        <p:spPr>
          <a:xfrm>
            <a:off x="1081933" y="1130636"/>
            <a:ext cx="114042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61" name="Trend 2021."/>
          <p:cNvSpPr txBox="1"/>
          <p:nvPr/>
        </p:nvSpPr>
        <p:spPr>
          <a:xfrm>
            <a:off x="1081933" y="1073866"/>
            <a:ext cx="114042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kumimoji="0" lang="ru-RU" sz="51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ExtraBold"/>
            </a:endParaRPr>
          </a:p>
        </p:txBody>
      </p:sp>
      <p:sp>
        <p:nvSpPr>
          <p:cNvPr id="63" name="Trend 2021."/>
          <p:cNvSpPr txBox="1"/>
          <p:nvPr/>
        </p:nvSpPr>
        <p:spPr>
          <a:xfrm>
            <a:off x="1081933" y="1073866"/>
            <a:ext cx="114042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kumimoji="0" lang="ru-RU" sz="51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ExtraBold"/>
            </a:endParaRPr>
          </a:p>
        </p:txBody>
      </p:sp>
      <p:sp>
        <p:nvSpPr>
          <p:cNvPr id="64" name="Trend 2021."/>
          <p:cNvSpPr txBox="1"/>
          <p:nvPr/>
        </p:nvSpPr>
        <p:spPr>
          <a:xfrm>
            <a:off x="1081934" y="868041"/>
            <a:ext cx="114042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kumimoji="0" lang="ru-RU" sz="51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ExtraBold"/>
            </a:endParaRPr>
          </a:p>
        </p:txBody>
      </p:sp>
      <p:sp>
        <p:nvSpPr>
          <p:cNvPr id="34" name="Прямоугольный треугольник 33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736300" y="13145726"/>
            <a:ext cx="6418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</a:rPr>
              <a:t>24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497" y="-25887"/>
            <a:ext cx="24399497" cy="1416537"/>
          </a:xfrm>
          <a:prstGeom prst="rect">
            <a:avLst/>
          </a:prstGeom>
        </p:spPr>
      </p:pic>
      <p:sp>
        <p:nvSpPr>
          <p:cNvPr id="38" name="Trend 2021."/>
          <p:cNvSpPr txBox="1"/>
          <p:nvPr/>
        </p:nvSpPr>
        <p:spPr>
          <a:xfrm>
            <a:off x="2869138" y="242895"/>
            <a:ext cx="18630225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51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r>
              <a:rPr lang="ru-RU"/>
              <a:t>ОСНОВНЫЕ </a:t>
            </a:r>
            <a:r>
              <a:rPr lang="ru-RU" smtClean="0"/>
              <a:t>ЗАМЕЧАНИЯ: КОНЪЮНКТУРНЫЙ </a:t>
            </a:r>
            <a:r>
              <a:rPr lang="ru-RU" dirty="0"/>
              <a:t>АНАЛИЗ</a:t>
            </a:r>
          </a:p>
        </p:txBody>
      </p:sp>
      <p:sp>
        <p:nvSpPr>
          <p:cNvPr id="69" name="Circle"/>
          <p:cNvSpPr/>
          <p:nvPr/>
        </p:nvSpPr>
        <p:spPr>
          <a:xfrm>
            <a:off x="14065915" y="2208410"/>
            <a:ext cx="10003960" cy="9850402"/>
          </a:xfrm>
          <a:prstGeom prst="ellipse">
            <a:avLst/>
          </a:prstGeom>
          <a:solidFill>
            <a:schemeClr val="accent6">
              <a:alpha val="2758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70" name="Рисунок 69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251" y="4420373"/>
            <a:ext cx="5729287" cy="5414560"/>
          </a:xfrm>
          <a:prstGeom prst="ellipse">
            <a:avLst/>
          </a:prstGeom>
        </p:spPr>
      </p:pic>
      <p:sp>
        <p:nvSpPr>
          <p:cNvPr id="71" name="Circle"/>
          <p:cNvSpPr/>
          <p:nvPr/>
        </p:nvSpPr>
        <p:spPr>
          <a:xfrm>
            <a:off x="16888505" y="2217323"/>
            <a:ext cx="847222" cy="840934"/>
          </a:xfrm>
          <a:prstGeom prst="ellipse">
            <a:avLst/>
          </a:prstGeom>
          <a:solidFill>
            <a:srgbClr val="964E4E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72" name="Circle"/>
          <p:cNvSpPr/>
          <p:nvPr/>
        </p:nvSpPr>
        <p:spPr>
          <a:xfrm>
            <a:off x="14402566" y="4400141"/>
            <a:ext cx="847222" cy="840934"/>
          </a:xfrm>
          <a:prstGeom prst="ellipse">
            <a:avLst/>
          </a:prstGeom>
          <a:solidFill>
            <a:srgbClr val="964E4E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75" name="Умножение 74"/>
          <p:cNvSpPr/>
          <p:nvPr/>
        </p:nvSpPr>
        <p:spPr>
          <a:xfrm>
            <a:off x="16989446" y="2371673"/>
            <a:ext cx="645340" cy="532233"/>
          </a:xfrm>
          <a:prstGeom prst="mathMultiply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6" name="Умножение 75"/>
          <p:cNvSpPr/>
          <p:nvPr/>
        </p:nvSpPr>
        <p:spPr>
          <a:xfrm>
            <a:off x="14503401" y="4580967"/>
            <a:ext cx="645340" cy="532233"/>
          </a:xfrm>
          <a:prstGeom prst="mathMultiply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5" name="Circle"/>
          <p:cNvSpPr/>
          <p:nvPr/>
        </p:nvSpPr>
        <p:spPr>
          <a:xfrm>
            <a:off x="14402566" y="8838065"/>
            <a:ext cx="847222" cy="840934"/>
          </a:xfrm>
          <a:prstGeom prst="ellipse">
            <a:avLst/>
          </a:prstGeom>
          <a:solidFill>
            <a:srgbClr val="964E4E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86" name="Умножение 85"/>
          <p:cNvSpPr/>
          <p:nvPr/>
        </p:nvSpPr>
        <p:spPr>
          <a:xfrm>
            <a:off x="14503401" y="9018891"/>
            <a:ext cx="645340" cy="532233"/>
          </a:xfrm>
          <a:prstGeom prst="mathMultiply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8" name="Circle"/>
          <p:cNvSpPr/>
          <p:nvPr/>
        </p:nvSpPr>
        <p:spPr>
          <a:xfrm>
            <a:off x="16888505" y="11065385"/>
            <a:ext cx="847222" cy="840934"/>
          </a:xfrm>
          <a:prstGeom prst="ellipse">
            <a:avLst/>
          </a:prstGeom>
          <a:solidFill>
            <a:srgbClr val="964E4E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89" name="Умножение 88"/>
          <p:cNvSpPr/>
          <p:nvPr/>
        </p:nvSpPr>
        <p:spPr>
          <a:xfrm>
            <a:off x="16989446" y="11219735"/>
            <a:ext cx="645340" cy="532233"/>
          </a:xfrm>
          <a:prstGeom prst="mathMultiply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0" name="Circle"/>
          <p:cNvSpPr/>
          <p:nvPr/>
        </p:nvSpPr>
        <p:spPr>
          <a:xfrm>
            <a:off x="13656391" y="6609381"/>
            <a:ext cx="847222" cy="840934"/>
          </a:xfrm>
          <a:prstGeom prst="ellipse">
            <a:avLst/>
          </a:prstGeom>
          <a:solidFill>
            <a:srgbClr val="964E4E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91" name="Умножение 90"/>
          <p:cNvSpPr/>
          <p:nvPr/>
        </p:nvSpPr>
        <p:spPr>
          <a:xfrm>
            <a:off x="13757226" y="6790207"/>
            <a:ext cx="645340" cy="532233"/>
          </a:xfrm>
          <a:prstGeom prst="mathMultiply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27437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1" grpId="0" animBg="1"/>
      <p:bldP spid="63" grpId="0" animBg="1"/>
      <p:bldP spid="6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Группа 55"/>
          <p:cNvGrpSpPr/>
          <p:nvPr/>
        </p:nvGrpSpPr>
        <p:grpSpPr>
          <a:xfrm>
            <a:off x="7951575" y="2310348"/>
            <a:ext cx="8810126" cy="12044794"/>
            <a:chOff x="5970177" y="2059935"/>
            <a:chExt cx="7760288" cy="10967425"/>
          </a:xfrm>
        </p:grpSpPr>
        <p:sp>
          <p:nvSpPr>
            <p:cNvPr id="10" name="Арка 9"/>
            <p:cNvSpPr/>
            <p:nvPr/>
          </p:nvSpPr>
          <p:spPr>
            <a:xfrm rot="10800000">
              <a:off x="6417608" y="2059935"/>
              <a:ext cx="7312857" cy="10967425"/>
            </a:xfrm>
            <a:prstGeom prst="blockArc">
              <a:avLst>
                <a:gd name="adj1" fmla="val 18532056"/>
                <a:gd name="adj2" fmla="val 3259016"/>
                <a:gd name="adj3" fmla="val 0"/>
              </a:avLst>
            </a:prstGeom>
            <a:ln>
              <a:solidFill>
                <a:srgbClr val="5189A2"/>
              </a:solidFill>
            </a:ln>
          </p:spPr>
          <p:style>
            <a:lnRef idx="2">
              <a:scrgbClr r="0" g="0" b="0"/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Овал 14"/>
            <p:cNvSpPr/>
            <p:nvPr/>
          </p:nvSpPr>
          <p:spPr>
            <a:xfrm>
              <a:off x="7072122" y="3224727"/>
              <a:ext cx="796184" cy="796184"/>
            </a:xfrm>
            <a:prstGeom prst="ellipse">
              <a:avLst/>
            </a:prstGeom>
            <a:solidFill>
              <a:srgbClr val="9CA4E2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Овал 15"/>
            <p:cNvSpPr/>
            <p:nvPr/>
          </p:nvSpPr>
          <p:spPr>
            <a:xfrm>
              <a:off x="7013701" y="10839993"/>
              <a:ext cx="796184" cy="796184"/>
            </a:xfrm>
            <a:prstGeom prst="ellipse">
              <a:avLst/>
            </a:prstGeom>
            <a:solidFill>
              <a:srgbClr val="006696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Овал 16"/>
            <p:cNvSpPr/>
            <p:nvPr/>
          </p:nvSpPr>
          <p:spPr>
            <a:xfrm>
              <a:off x="6658407" y="4134083"/>
              <a:ext cx="796184" cy="796184"/>
            </a:xfrm>
            <a:prstGeom prst="ellipse">
              <a:avLst/>
            </a:prstGeom>
            <a:solidFill>
              <a:srgbClr val="D0C5FF"/>
            </a:solidFill>
            <a:ln>
              <a:solidFill>
                <a:schemeClr val="bg2">
                  <a:lumMod val="1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Овал 34"/>
            <p:cNvSpPr/>
            <p:nvPr/>
          </p:nvSpPr>
          <p:spPr>
            <a:xfrm>
              <a:off x="5970177" y="6235446"/>
              <a:ext cx="796184" cy="796184"/>
            </a:xfrm>
            <a:prstGeom prst="ellipse">
              <a:avLst/>
            </a:prstGeom>
            <a:solidFill>
              <a:srgbClr val="B9E2F5"/>
            </a:solidFill>
            <a:ln>
              <a:solidFill>
                <a:schemeClr val="bg2">
                  <a:lumMod val="1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Овал 35"/>
            <p:cNvSpPr/>
            <p:nvPr/>
          </p:nvSpPr>
          <p:spPr>
            <a:xfrm>
              <a:off x="6209682" y="8583821"/>
              <a:ext cx="796184" cy="796184"/>
            </a:xfrm>
            <a:prstGeom prst="ellipse">
              <a:avLst/>
            </a:prstGeom>
            <a:solidFill>
              <a:srgbClr val="64B4D9"/>
            </a:solidFill>
            <a:ln>
              <a:solidFill>
                <a:schemeClr val="bg2">
                  <a:lumMod val="1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Овал 36"/>
            <p:cNvSpPr/>
            <p:nvPr/>
          </p:nvSpPr>
          <p:spPr>
            <a:xfrm>
              <a:off x="6013604" y="7440028"/>
              <a:ext cx="796184" cy="796184"/>
            </a:xfrm>
            <a:prstGeom prst="ellipse">
              <a:avLst/>
            </a:prstGeom>
            <a:solidFill>
              <a:srgbClr val="9DD7F1"/>
            </a:solidFill>
            <a:ln>
              <a:solidFill>
                <a:schemeClr val="bg2">
                  <a:lumMod val="1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Овал 37"/>
            <p:cNvSpPr/>
            <p:nvPr/>
          </p:nvSpPr>
          <p:spPr>
            <a:xfrm>
              <a:off x="6275938" y="5126057"/>
              <a:ext cx="796184" cy="796184"/>
            </a:xfrm>
            <a:prstGeom prst="ellipse">
              <a:avLst/>
            </a:prstGeom>
            <a:solidFill>
              <a:srgbClr val="DDD5FF"/>
            </a:solidFill>
            <a:ln>
              <a:solidFill>
                <a:schemeClr val="bg2">
                  <a:lumMod val="1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Овал 38"/>
            <p:cNvSpPr/>
            <p:nvPr/>
          </p:nvSpPr>
          <p:spPr>
            <a:xfrm>
              <a:off x="6489265" y="9762017"/>
              <a:ext cx="796184" cy="796184"/>
            </a:xfrm>
            <a:prstGeom prst="ellipse">
              <a:avLst/>
            </a:prstGeom>
            <a:solidFill>
              <a:srgbClr val="2C89B2"/>
            </a:solidFill>
            <a:ln>
              <a:solidFill>
                <a:schemeClr val="bg2">
                  <a:lumMod val="1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1" name="Прямоугольник 10"/>
          <p:cNvSpPr/>
          <p:nvPr/>
        </p:nvSpPr>
        <p:spPr>
          <a:xfrm>
            <a:off x="-367656" y="6821131"/>
            <a:ext cx="87908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b="0" dirty="0">
                <a:solidFill>
                  <a:srgbClr val="00405C"/>
                </a:solidFill>
                <a:latin typeface="Montserrat Bold"/>
              </a:rPr>
              <a:t>Информация, используемая из </a:t>
            </a:r>
            <a:r>
              <a:rPr lang="ru-RU" sz="2800" b="0">
                <a:solidFill>
                  <a:srgbClr val="00405C"/>
                </a:solidFill>
                <a:latin typeface="Montserrat Bold"/>
              </a:rPr>
              <a:t>открытых </a:t>
            </a:r>
            <a:r>
              <a:rPr lang="ru-RU" sz="2800" b="0" smtClean="0">
                <a:solidFill>
                  <a:srgbClr val="00405C"/>
                </a:solidFill>
                <a:latin typeface="Montserrat Bold"/>
              </a:rPr>
              <a:t>источников («</a:t>
            </a:r>
            <a:r>
              <a:rPr lang="ru-RU" sz="2800" b="0" dirty="0" smtClean="0">
                <a:solidFill>
                  <a:srgbClr val="00405C"/>
                </a:solidFill>
                <a:latin typeface="Montserrat Bold"/>
              </a:rPr>
              <a:t>Интернет», </a:t>
            </a:r>
            <a:r>
              <a:rPr lang="ru-RU" sz="2800" b="0" dirty="0">
                <a:solidFill>
                  <a:srgbClr val="00405C"/>
                </a:solidFill>
                <a:latin typeface="Montserrat Bold"/>
              </a:rPr>
              <a:t>печатные издания</a:t>
            </a:r>
            <a:r>
              <a:rPr lang="ru-RU" sz="2800" b="0" dirty="0" smtClean="0">
                <a:solidFill>
                  <a:srgbClr val="00405C"/>
                </a:solidFill>
                <a:latin typeface="Montserrat Bold"/>
              </a:rPr>
              <a:t>),</a:t>
            </a:r>
            <a:endParaRPr lang="ru-RU" sz="2800" b="0" dirty="0">
              <a:solidFill>
                <a:srgbClr val="00405C"/>
              </a:solidFill>
              <a:latin typeface="Montserrat Bold"/>
            </a:endParaRPr>
          </a:p>
          <a:p>
            <a:pPr lvl="0">
              <a:defRPr/>
            </a:pPr>
            <a:r>
              <a:rPr lang="ru-RU" sz="2800" smtClean="0">
                <a:solidFill>
                  <a:srgbClr val="820000"/>
                </a:solidFill>
                <a:latin typeface="Montserrat Bold"/>
              </a:rPr>
              <a:t>НЕ </a:t>
            </a:r>
            <a:r>
              <a:rPr lang="ru-RU" sz="2800" smtClean="0">
                <a:solidFill>
                  <a:srgbClr val="820000"/>
                </a:solidFill>
                <a:latin typeface="Montserrat Bold"/>
              </a:rPr>
              <a:t>СОДЕРЖИТ  </a:t>
            </a:r>
            <a:r>
              <a:rPr lang="ru-RU" sz="2800" b="0" dirty="0" smtClean="0">
                <a:solidFill>
                  <a:srgbClr val="00405C"/>
                </a:solidFill>
                <a:latin typeface="Montserrat Bold"/>
              </a:rPr>
              <a:t>следующей </a:t>
            </a:r>
            <a:r>
              <a:rPr lang="ru-RU" sz="2800" b="0" dirty="0">
                <a:solidFill>
                  <a:srgbClr val="00405C"/>
                </a:solidFill>
                <a:latin typeface="Montserrat Bold"/>
              </a:rPr>
              <a:t>информации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418306" y="3630439"/>
            <a:ext cx="13499590" cy="846094"/>
          </a:xfrm>
          <a:prstGeom prst="roundRect">
            <a:avLst/>
          </a:prstGeom>
          <a:solidFill>
            <a:srgbClr val="A7AFF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Прямоугольник 17"/>
          <p:cNvSpPr/>
          <p:nvPr/>
        </p:nvSpPr>
        <p:spPr>
          <a:xfrm>
            <a:off x="10840694" y="3693396"/>
            <a:ext cx="587532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6696"/>
                </a:solidFill>
                <a:latin typeface="Montserrat Bold"/>
                <a:cs typeface="Times New Roman" panose="02020603050405020304" pitchFamily="18" charset="0"/>
              </a:rPr>
              <a:t>Д</a:t>
            </a:r>
            <a:r>
              <a:rPr kumimoji="0" lang="ru-RU" sz="3000" u="none" strike="noStrike" kern="0" cap="none" spc="0" normalizeH="0" baseline="0" noProof="0" dirty="0" smtClean="0">
                <a:ln>
                  <a:noFill/>
                </a:ln>
                <a:solidFill>
                  <a:srgbClr val="006696"/>
                </a:solidFill>
                <a:effectLst/>
                <a:uLnTx/>
                <a:uFillTx/>
                <a:latin typeface="Montserrat Bold"/>
                <a:cs typeface="Times New Roman" panose="02020603050405020304" pitchFamily="18" charset="0"/>
                <a:sym typeface="Helvetica Neue"/>
              </a:rPr>
              <a:t>аты</a:t>
            </a:r>
            <a:r>
              <a:rPr lang="ru-RU" dirty="0">
                <a:solidFill>
                  <a:srgbClr val="006696"/>
                </a:solidFill>
                <a:latin typeface="Montserrat Bold"/>
                <a:cs typeface="Times New Roman" panose="02020603050405020304" pitchFamily="18" charset="0"/>
              </a:rPr>
              <a:t> </a:t>
            </a:r>
            <a:r>
              <a:rPr kumimoji="0" lang="ru-RU" sz="3000" u="none" strike="noStrike" kern="0" cap="none" spc="0" normalizeH="0" baseline="0" noProof="0" dirty="0" smtClean="0">
                <a:ln>
                  <a:noFill/>
                </a:ln>
                <a:solidFill>
                  <a:srgbClr val="006696"/>
                </a:solidFill>
                <a:effectLst/>
                <a:uLnTx/>
                <a:uFillTx/>
                <a:latin typeface="Montserrat Bold"/>
                <a:cs typeface="Times New Roman" panose="02020603050405020304" pitchFamily="18" charset="0"/>
                <a:sym typeface="Helvetica Neue"/>
              </a:rPr>
              <a:t>составления документа</a:t>
            </a:r>
            <a:endParaRPr kumimoji="0" lang="ru-RU" sz="300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418306" y="4707435"/>
            <a:ext cx="13499589" cy="835533"/>
          </a:xfrm>
          <a:prstGeom prst="roundRect">
            <a:avLst/>
          </a:prstGeom>
          <a:solidFill>
            <a:srgbClr val="DDD2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Прямоугольник 19"/>
          <p:cNvSpPr/>
          <p:nvPr/>
        </p:nvSpPr>
        <p:spPr>
          <a:xfrm>
            <a:off x="10757670" y="4812245"/>
            <a:ext cx="1048556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06696"/>
                </a:solidFill>
                <a:latin typeface="Montserrat Bold"/>
                <a:cs typeface="Times New Roman" panose="02020603050405020304" pitchFamily="18" charset="0"/>
              </a:rPr>
              <a:t>Даты и (или) сроков действия ценовых предложений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0418307" y="5773192"/>
            <a:ext cx="13499588" cy="831099"/>
          </a:xfrm>
          <a:prstGeom prst="roundRect">
            <a:avLst/>
          </a:prstGeom>
          <a:solidFill>
            <a:srgbClr val="EBE2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Прямоугольник 23"/>
          <p:cNvSpPr/>
          <p:nvPr/>
        </p:nvSpPr>
        <p:spPr>
          <a:xfrm>
            <a:off x="10729251" y="5896145"/>
            <a:ext cx="873989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06696"/>
                </a:solidFill>
                <a:latin typeface="Montserrat Bold"/>
                <a:cs typeface="Times New Roman" panose="02020603050405020304" pitchFamily="18" charset="0"/>
              </a:rPr>
              <a:t>Наименования производителя (поставщика)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0327818" y="8332745"/>
            <a:ext cx="13500000" cy="853200"/>
          </a:xfrm>
          <a:prstGeom prst="roundRect">
            <a:avLst/>
          </a:prstGeom>
          <a:solidFill>
            <a:srgbClr val="A8E4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Прямоугольник 25"/>
          <p:cNvSpPr/>
          <p:nvPr/>
        </p:nvSpPr>
        <p:spPr>
          <a:xfrm>
            <a:off x="10663251" y="8391047"/>
            <a:ext cx="11998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6696"/>
                </a:solidFill>
                <a:latin typeface="Montserrat Bold"/>
                <a:cs typeface="Times New Roman" panose="02020603050405020304" pitchFamily="18" charset="0"/>
              </a:rPr>
              <a:t>Идентификационного </a:t>
            </a:r>
            <a:r>
              <a:rPr lang="ru-RU" smtClean="0">
                <a:solidFill>
                  <a:srgbClr val="006696"/>
                </a:solidFill>
                <a:latin typeface="Montserrat Bold"/>
                <a:cs typeface="Times New Roman" panose="02020603050405020304" pitchFamily="18" charset="0"/>
              </a:rPr>
              <a:t>номера </a:t>
            </a:r>
            <a:r>
              <a:rPr lang="ru-RU" smtClean="0">
                <a:solidFill>
                  <a:srgbClr val="006696"/>
                </a:solidFill>
                <a:latin typeface="Montserrat Bold"/>
                <a:cs typeface="Times New Roman" panose="02020603050405020304" pitchFamily="18" charset="0"/>
              </a:rPr>
              <a:t>налогоплательщика (ИНН</a:t>
            </a:r>
            <a:r>
              <a:rPr lang="ru-RU" dirty="0">
                <a:solidFill>
                  <a:srgbClr val="006696"/>
                </a:solidFill>
                <a:latin typeface="Montserrat Bold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0389887" y="6876760"/>
            <a:ext cx="13528007" cy="1174379"/>
          </a:xfrm>
          <a:prstGeom prst="roundRect">
            <a:avLst/>
          </a:prstGeom>
          <a:solidFill>
            <a:srgbClr val="C5F0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Скругленный прямоугольник 28"/>
          <p:cNvSpPr/>
          <p:nvPr/>
        </p:nvSpPr>
        <p:spPr>
          <a:xfrm>
            <a:off x="10328500" y="9469223"/>
            <a:ext cx="13499588" cy="851775"/>
          </a:xfrm>
          <a:prstGeom prst="roundRect">
            <a:avLst/>
          </a:prstGeom>
          <a:solidFill>
            <a:srgbClr val="6DC0E6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Прямоугольник 29"/>
          <p:cNvSpPr/>
          <p:nvPr/>
        </p:nvSpPr>
        <p:spPr>
          <a:xfrm>
            <a:off x="10667864" y="9591689"/>
            <a:ext cx="10318603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06696"/>
                </a:solidFill>
                <a:latin typeface="Montserrat Bold"/>
                <a:cs typeface="Times New Roman" panose="02020603050405020304" pitchFamily="18" charset="0"/>
              </a:rPr>
              <a:t>Контактных данных, сайта (при наличии)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0325840" y="10649840"/>
            <a:ext cx="13466192" cy="851775"/>
          </a:xfrm>
          <a:prstGeom prst="roundRect">
            <a:avLst/>
          </a:prstGeom>
          <a:solidFill>
            <a:srgbClr val="3393BE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Прямоугольник 31"/>
          <p:cNvSpPr/>
          <p:nvPr/>
        </p:nvSpPr>
        <p:spPr>
          <a:xfrm>
            <a:off x="10603389" y="10769504"/>
            <a:ext cx="1138324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defRPr/>
            </a:pPr>
            <a:r>
              <a:rPr lang="ru-RU" dirty="0">
                <a:solidFill>
                  <a:schemeClr val="bg1"/>
                </a:solidFill>
                <a:latin typeface="Montserrat Bold"/>
                <a:cs typeface="Times New Roman" panose="02020603050405020304" pitchFamily="18" charset="0"/>
              </a:rPr>
              <a:t>Об учете налога на добавленную стоимость (</a:t>
            </a:r>
            <a:r>
              <a:rPr lang="ru-RU">
                <a:solidFill>
                  <a:schemeClr val="bg1"/>
                </a:solidFill>
                <a:latin typeface="Montserrat Bold"/>
                <a:cs typeface="Times New Roman" panose="02020603050405020304" pitchFamily="18" charset="0"/>
              </a:rPr>
              <a:t>далее </a:t>
            </a:r>
            <a:r>
              <a:rPr lang="ru-RU">
                <a:solidFill>
                  <a:schemeClr val="bg1"/>
                </a:solidFill>
                <a:latin typeface="Montserrat Bold"/>
                <a:cs typeface="Times New Roman" panose="02020603050405020304" pitchFamily="18" charset="0"/>
              </a:rPr>
              <a:t>– </a:t>
            </a:r>
            <a:r>
              <a:rPr lang="ru-RU" dirty="0">
                <a:solidFill>
                  <a:schemeClr val="bg1"/>
                </a:solidFill>
                <a:latin typeface="Montserrat Bold"/>
                <a:cs typeface="Times New Roman" panose="02020603050405020304" pitchFamily="18" charset="0"/>
              </a:rPr>
              <a:t>НДС)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328500" y="11784270"/>
            <a:ext cx="13466192" cy="851775"/>
          </a:xfrm>
          <a:prstGeom prst="roundRect">
            <a:avLst/>
          </a:prstGeom>
          <a:solidFill>
            <a:srgbClr val="056FA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TextBox 33"/>
          <p:cNvSpPr txBox="1"/>
          <p:nvPr/>
        </p:nvSpPr>
        <p:spPr>
          <a:xfrm>
            <a:off x="10612558" y="11928028"/>
            <a:ext cx="10818786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bg1"/>
                </a:solidFill>
                <a:latin typeface="Montserrat Bold"/>
                <a:cs typeface="Times New Roman" panose="02020603050405020304" pitchFamily="18" charset="0"/>
              </a:rPr>
              <a:t>Подписи уполномоченного лица заказчика</a:t>
            </a:r>
          </a:p>
        </p:txBody>
      </p:sp>
      <p:sp>
        <p:nvSpPr>
          <p:cNvPr id="43" name="Trend 2021."/>
          <p:cNvSpPr txBox="1"/>
          <p:nvPr/>
        </p:nvSpPr>
        <p:spPr>
          <a:xfrm>
            <a:off x="3882953" y="438283"/>
            <a:ext cx="1922145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Helvetica Neue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10729250" y="6946382"/>
            <a:ext cx="128838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defRPr/>
            </a:pPr>
            <a:r>
              <a:rPr lang="ru-RU" dirty="0">
                <a:solidFill>
                  <a:srgbClr val="006696"/>
                </a:solidFill>
                <a:latin typeface="Montserrat Bold"/>
                <a:cs typeface="Times New Roman" panose="02020603050405020304" pitchFamily="18" charset="0"/>
              </a:rPr>
              <a:t>Об учете (или не учете) в ценах </a:t>
            </a:r>
            <a:r>
              <a:rPr lang="ru-RU">
                <a:solidFill>
                  <a:srgbClr val="006696"/>
                </a:solidFill>
                <a:latin typeface="Montserrat Bold"/>
                <a:cs typeface="Times New Roman" panose="02020603050405020304" pitchFamily="18" charset="0"/>
              </a:rPr>
              <a:t>отдельных </a:t>
            </a:r>
            <a:r>
              <a:rPr lang="ru-RU" smtClean="0">
                <a:solidFill>
                  <a:srgbClr val="006696"/>
                </a:solidFill>
                <a:latin typeface="Montserrat Bold"/>
                <a:cs typeface="Times New Roman" panose="02020603050405020304" pitchFamily="18" charset="0"/>
              </a:rPr>
              <a:t>затрат (перевозка</a:t>
            </a:r>
            <a:r>
              <a:rPr lang="ru-RU" dirty="0">
                <a:solidFill>
                  <a:srgbClr val="006696"/>
                </a:solidFill>
                <a:latin typeface="Montserrat Bold"/>
                <a:cs typeface="Times New Roman" panose="02020603050405020304" pitchFamily="18" charset="0"/>
              </a:rPr>
              <a:t>, шефмонтаж, </a:t>
            </a:r>
            <a:r>
              <a:rPr lang="ru-RU" dirty="0" err="1">
                <a:solidFill>
                  <a:srgbClr val="006696"/>
                </a:solidFill>
                <a:latin typeface="Montserrat Bold"/>
                <a:cs typeface="Times New Roman" panose="02020603050405020304" pitchFamily="18" charset="0"/>
              </a:rPr>
              <a:t>шефналадка</a:t>
            </a:r>
            <a:r>
              <a:rPr lang="ru-RU" dirty="0">
                <a:solidFill>
                  <a:srgbClr val="006696"/>
                </a:solidFill>
                <a:latin typeface="Montserrat Bold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6" name="Прямоугольный треугольник 45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3736300" y="13145726"/>
            <a:ext cx="6418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</a:rPr>
              <a:t>25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497" y="-25887"/>
            <a:ext cx="24399497" cy="1416537"/>
          </a:xfrm>
          <a:prstGeom prst="rect">
            <a:avLst/>
          </a:prstGeom>
        </p:spPr>
      </p:pic>
      <p:sp>
        <p:nvSpPr>
          <p:cNvPr id="60" name="Trend 2021."/>
          <p:cNvSpPr txBox="1"/>
          <p:nvPr/>
        </p:nvSpPr>
        <p:spPr>
          <a:xfrm>
            <a:off x="2869138" y="242895"/>
            <a:ext cx="18630225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51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r>
              <a:rPr lang="ru-RU"/>
              <a:t>ОСНОВНЫЕ </a:t>
            </a:r>
            <a:r>
              <a:rPr lang="ru-RU" smtClean="0"/>
              <a:t>ЗАМЕЧАНИЯ: КОНЪЮНКТУРНЫЙ </a:t>
            </a:r>
            <a:r>
              <a:rPr lang="ru-RU" dirty="0"/>
              <a:t>АНАЛИЗ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1809891" y="2239470"/>
            <a:ext cx="22859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b="0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Указанные данные могут быть дополнены уполномоченным лицом заказчика при оформлении обоснований КА</a:t>
            </a:r>
            <a:endParaRPr lang="ru-RU" sz="3200" b="0" dirty="0">
              <a:solidFill>
                <a:srgbClr val="842425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62" name="Rounded Rectangle"/>
          <p:cNvSpPr/>
          <p:nvPr/>
        </p:nvSpPr>
        <p:spPr>
          <a:xfrm>
            <a:off x="539890" y="1901898"/>
            <a:ext cx="1270001" cy="1270002"/>
          </a:xfrm>
          <a:prstGeom prst="roundRect">
            <a:avLst>
              <a:gd name="adj" fmla="val 30239"/>
            </a:avLst>
          </a:prstGeom>
          <a:solidFill>
            <a:srgbClr val="964E4E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63" name="Graphic 192"/>
          <p:cNvSpPr/>
          <p:nvPr/>
        </p:nvSpPr>
        <p:spPr>
          <a:xfrm>
            <a:off x="908988" y="2260877"/>
            <a:ext cx="531807" cy="548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8" extrusionOk="0">
                <a:moveTo>
                  <a:pt x="2090" y="7044"/>
                </a:moveTo>
                <a:cubicBezTo>
                  <a:pt x="2090" y="7600"/>
                  <a:pt x="1622" y="8050"/>
                  <a:pt x="1045" y="8050"/>
                </a:cubicBezTo>
                <a:cubicBezTo>
                  <a:pt x="468" y="8050"/>
                  <a:pt x="0" y="7600"/>
                  <a:pt x="0" y="7044"/>
                </a:cubicBezTo>
                <a:cubicBezTo>
                  <a:pt x="0" y="6488"/>
                  <a:pt x="468" y="6038"/>
                  <a:pt x="1045" y="6038"/>
                </a:cubicBezTo>
                <a:cubicBezTo>
                  <a:pt x="1622" y="6038"/>
                  <a:pt x="2090" y="6488"/>
                  <a:pt x="2090" y="7044"/>
                </a:cubicBezTo>
                <a:close/>
                <a:moveTo>
                  <a:pt x="1742" y="671"/>
                </a:moveTo>
                <a:cubicBezTo>
                  <a:pt x="1165" y="671"/>
                  <a:pt x="697" y="1121"/>
                  <a:pt x="697" y="1677"/>
                </a:cubicBezTo>
                <a:cubicBezTo>
                  <a:pt x="697" y="2233"/>
                  <a:pt x="1165" y="2683"/>
                  <a:pt x="1742" y="2683"/>
                </a:cubicBezTo>
                <a:cubicBezTo>
                  <a:pt x="2319" y="2683"/>
                  <a:pt x="2787" y="2233"/>
                  <a:pt x="2787" y="1677"/>
                </a:cubicBezTo>
                <a:cubicBezTo>
                  <a:pt x="2787" y="1121"/>
                  <a:pt x="2319" y="671"/>
                  <a:pt x="1742" y="671"/>
                </a:cubicBezTo>
                <a:close/>
                <a:moveTo>
                  <a:pt x="1742" y="11405"/>
                </a:moveTo>
                <a:cubicBezTo>
                  <a:pt x="1165" y="11405"/>
                  <a:pt x="697" y="11855"/>
                  <a:pt x="697" y="12411"/>
                </a:cubicBezTo>
                <a:cubicBezTo>
                  <a:pt x="697" y="12967"/>
                  <a:pt x="1165" y="13417"/>
                  <a:pt x="1742" y="13417"/>
                </a:cubicBezTo>
                <a:cubicBezTo>
                  <a:pt x="2319" y="13417"/>
                  <a:pt x="2787" y="12967"/>
                  <a:pt x="2787" y="12411"/>
                </a:cubicBezTo>
                <a:cubicBezTo>
                  <a:pt x="2787" y="11855"/>
                  <a:pt x="2319" y="11405"/>
                  <a:pt x="1742" y="11405"/>
                </a:cubicBezTo>
                <a:close/>
                <a:moveTo>
                  <a:pt x="19858" y="671"/>
                </a:moveTo>
                <a:cubicBezTo>
                  <a:pt x="19281" y="671"/>
                  <a:pt x="18813" y="1121"/>
                  <a:pt x="18813" y="1677"/>
                </a:cubicBezTo>
                <a:cubicBezTo>
                  <a:pt x="18813" y="2233"/>
                  <a:pt x="19281" y="2683"/>
                  <a:pt x="19858" y="2683"/>
                </a:cubicBezTo>
                <a:cubicBezTo>
                  <a:pt x="20435" y="2683"/>
                  <a:pt x="20903" y="2233"/>
                  <a:pt x="20903" y="1677"/>
                </a:cubicBezTo>
                <a:cubicBezTo>
                  <a:pt x="20903" y="1121"/>
                  <a:pt x="20435" y="671"/>
                  <a:pt x="19858" y="671"/>
                </a:cubicBezTo>
                <a:close/>
                <a:moveTo>
                  <a:pt x="19858" y="11405"/>
                </a:moveTo>
                <a:cubicBezTo>
                  <a:pt x="19281" y="11405"/>
                  <a:pt x="18813" y="11855"/>
                  <a:pt x="18813" y="12411"/>
                </a:cubicBezTo>
                <a:cubicBezTo>
                  <a:pt x="18813" y="12967"/>
                  <a:pt x="19281" y="13417"/>
                  <a:pt x="19858" y="13417"/>
                </a:cubicBezTo>
                <a:cubicBezTo>
                  <a:pt x="20435" y="13417"/>
                  <a:pt x="20903" y="12967"/>
                  <a:pt x="20903" y="12411"/>
                </a:cubicBezTo>
                <a:cubicBezTo>
                  <a:pt x="20903" y="11855"/>
                  <a:pt x="20435" y="11405"/>
                  <a:pt x="19858" y="11405"/>
                </a:cubicBezTo>
                <a:close/>
                <a:moveTo>
                  <a:pt x="20555" y="6038"/>
                </a:moveTo>
                <a:cubicBezTo>
                  <a:pt x="19978" y="6038"/>
                  <a:pt x="19510" y="6488"/>
                  <a:pt x="19510" y="7044"/>
                </a:cubicBezTo>
                <a:cubicBezTo>
                  <a:pt x="19510" y="7600"/>
                  <a:pt x="19978" y="8050"/>
                  <a:pt x="20555" y="8050"/>
                </a:cubicBezTo>
                <a:cubicBezTo>
                  <a:pt x="21132" y="8050"/>
                  <a:pt x="21600" y="7600"/>
                  <a:pt x="21600" y="7044"/>
                </a:cubicBezTo>
                <a:cubicBezTo>
                  <a:pt x="21600" y="6488"/>
                  <a:pt x="21132" y="6038"/>
                  <a:pt x="20555" y="6038"/>
                </a:cubicBezTo>
                <a:close/>
                <a:moveTo>
                  <a:pt x="16578" y="11364"/>
                </a:moveTo>
                <a:cubicBezTo>
                  <a:pt x="15938" y="12186"/>
                  <a:pt x="15532" y="13155"/>
                  <a:pt x="15402" y="14175"/>
                </a:cubicBezTo>
                <a:cubicBezTo>
                  <a:pt x="15929" y="14396"/>
                  <a:pt x="16170" y="14986"/>
                  <a:pt x="15941" y="15494"/>
                </a:cubicBezTo>
                <a:cubicBezTo>
                  <a:pt x="15825" y="15749"/>
                  <a:pt x="15605" y="15947"/>
                  <a:pt x="15332" y="16039"/>
                </a:cubicBezTo>
                <a:lnTo>
                  <a:pt x="15332" y="18427"/>
                </a:lnTo>
                <a:cubicBezTo>
                  <a:pt x="15335" y="19257"/>
                  <a:pt x="14810" y="20005"/>
                  <a:pt x="14008" y="20311"/>
                </a:cubicBezTo>
                <a:lnTo>
                  <a:pt x="11192" y="21396"/>
                </a:lnTo>
                <a:cubicBezTo>
                  <a:pt x="10943" y="21492"/>
                  <a:pt x="10665" y="21492"/>
                  <a:pt x="10416" y="21396"/>
                </a:cubicBezTo>
                <a:lnTo>
                  <a:pt x="7595" y="20311"/>
                </a:lnTo>
                <a:cubicBezTo>
                  <a:pt x="6793" y="20005"/>
                  <a:pt x="6268" y="19257"/>
                  <a:pt x="6271" y="18427"/>
                </a:cubicBezTo>
                <a:lnTo>
                  <a:pt x="6271" y="16039"/>
                </a:lnTo>
                <a:cubicBezTo>
                  <a:pt x="5728" y="15856"/>
                  <a:pt x="5442" y="15284"/>
                  <a:pt x="5632" y="14762"/>
                </a:cubicBezTo>
                <a:cubicBezTo>
                  <a:pt x="5728" y="14500"/>
                  <a:pt x="5932" y="14287"/>
                  <a:pt x="6196" y="14175"/>
                </a:cubicBezTo>
                <a:cubicBezTo>
                  <a:pt x="6062" y="13153"/>
                  <a:pt x="5654" y="12182"/>
                  <a:pt x="5012" y="11358"/>
                </a:cubicBezTo>
                <a:cubicBezTo>
                  <a:pt x="4003" y="10113"/>
                  <a:pt x="3463" y="8576"/>
                  <a:pt x="3479" y="6997"/>
                </a:cubicBezTo>
                <a:cubicBezTo>
                  <a:pt x="3535" y="3213"/>
                  <a:pt x="6663" y="137"/>
                  <a:pt x="10591" y="3"/>
                </a:cubicBezTo>
                <a:cubicBezTo>
                  <a:pt x="14630" y="-108"/>
                  <a:pt x="17998" y="2954"/>
                  <a:pt x="18113" y="6843"/>
                </a:cubicBezTo>
                <a:cubicBezTo>
                  <a:pt x="18115" y="6910"/>
                  <a:pt x="18116" y="6977"/>
                  <a:pt x="18116" y="7044"/>
                </a:cubicBezTo>
                <a:cubicBezTo>
                  <a:pt x="18121" y="8609"/>
                  <a:pt x="17579" y="10131"/>
                  <a:pt x="16578" y="11364"/>
                </a:cubicBezTo>
                <a:close/>
                <a:moveTo>
                  <a:pt x="13228" y="18443"/>
                </a:moveTo>
                <a:lnTo>
                  <a:pt x="13239" y="16101"/>
                </a:lnTo>
                <a:lnTo>
                  <a:pt x="8361" y="16101"/>
                </a:lnTo>
                <a:lnTo>
                  <a:pt x="8361" y="18427"/>
                </a:lnTo>
                <a:lnTo>
                  <a:pt x="10800" y="19377"/>
                </a:lnTo>
                <a:close/>
                <a:moveTo>
                  <a:pt x="16026" y="7044"/>
                </a:moveTo>
                <a:cubicBezTo>
                  <a:pt x="16026" y="4265"/>
                  <a:pt x="13686" y="2012"/>
                  <a:pt x="10800" y="2012"/>
                </a:cubicBezTo>
                <a:lnTo>
                  <a:pt x="10650" y="2012"/>
                </a:lnTo>
                <a:cubicBezTo>
                  <a:pt x="7847" y="2110"/>
                  <a:pt x="5615" y="4306"/>
                  <a:pt x="5574" y="7006"/>
                </a:cubicBezTo>
                <a:cubicBezTo>
                  <a:pt x="5562" y="8134"/>
                  <a:pt x="5946" y="9232"/>
                  <a:pt x="6666" y="10122"/>
                </a:cubicBezTo>
                <a:cubicBezTo>
                  <a:pt x="7569" y="11279"/>
                  <a:pt x="8129" y="12649"/>
                  <a:pt x="8287" y="14088"/>
                </a:cubicBezTo>
                <a:lnTo>
                  <a:pt x="13308" y="14088"/>
                </a:lnTo>
                <a:cubicBezTo>
                  <a:pt x="13464" y="12652"/>
                  <a:pt x="14023" y="11283"/>
                  <a:pt x="14926" y="10130"/>
                </a:cubicBezTo>
                <a:cubicBezTo>
                  <a:pt x="15642" y="9249"/>
                  <a:pt x="16029" y="8162"/>
                  <a:pt x="16026" y="7044"/>
                </a:cubicBezTo>
                <a:close/>
                <a:moveTo>
                  <a:pt x="9755" y="7044"/>
                </a:moveTo>
                <a:cubicBezTo>
                  <a:pt x="9755" y="6488"/>
                  <a:pt x="10223" y="6038"/>
                  <a:pt x="10800" y="6038"/>
                </a:cubicBezTo>
                <a:cubicBezTo>
                  <a:pt x="11377" y="6038"/>
                  <a:pt x="11845" y="5587"/>
                  <a:pt x="11845" y="5031"/>
                </a:cubicBezTo>
                <a:cubicBezTo>
                  <a:pt x="11845" y="4476"/>
                  <a:pt x="11377" y="4025"/>
                  <a:pt x="10800" y="4025"/>
                </a:cubicBezTo>
                <a:cubicBezTo>
                  <a:pt x="9069" y="4027"/>
                  <a:pt x="7666" y="5377"/>
                  <a:pt x="7665" y="7044"/>
                </a:cubicBezTo>
                <a:cubicBezTo>
                  <a:pt x="7665" y="7600"/>
                  <a:pt x="8132" y="8050"/>
                  <a:pt x="8710" y="8050"/>
                </a:cubicBezTo>
                <a:cubicBezTo>
                  <a:pt x="9287" y="8050"/>
                  <a:pt x="9755" y="7600"/>
                  <a:pt x="9755" y="7044"/>
                </a:cubicBezTo>
                <a:close/>
              </a:path>
            </a:pathLst>
          </a:custGeom>
          <a:solidFill>
            <a:schemeClr val="bg2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8888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50" y="2352405"/>
            <a:ext cx="12744000" cy="8748000"/>
          </a:xfrm>
          <a:prstGeom prst="rect">
            <a:avLst/>
          </a:prstGeom>
          <a:solidFill>
            <a:srgbClr val="3393B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63415" y="12186990"/>
            <a:ext cx="1711876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spc="0" normalizeH="0" baseline="0" dirty="0" smtClean="0">
                <a:ln>
                  <a:noFill/>
                </a:ln>
                <a:solidFill>
                  <a:srgbClr val="056FA1"/>
                </a:solidFill>
                <a:effectLst/>
                <a:uFillTx/>
                <a:latin typeface="Montserrat Bold"/>
                <a:sym typeface="Helvetica Neue"/>
              </a:rPr>
              <a:t>Письмо </a:t>
            </a:r>
            <a:r>
              <a:rPr kumimoji="0" lang="ru-RU" sz="4000" b="1" i="0" u="none" strike="noStrike" cap="none" spc="0" normalizeH="0" baseline="0" dirty="0" err="1" smtClean="0">
                <a:ln>
                  <a:noFill/>
                </a:ln>
                <a:solidFill>
                  <a:srgbClr val="056FA1"/>
                </a:solidFill>
                <a:effectLst/>
                <a:uFillTx/>
                <a:latin typeface="Montserrat Bold"/>
                <a:sym typeface="Helvetica Neue"/>
              </a:rPr>
              <a:t>Главгосэкспертизы</a:t>
            </a:r>
            <a:r>
              <a:rPr kumimoji="0" lang="ru-RU" sz="4000" b="1" i="0" u="none" strike="noStrike" cap="none" spc="0" normalizeH="0" baseline="0" dirty="0" smtClean="0">
                <a:ln>
                  <a:noFill/>
                </a:ln>
                <a:solidFill>
                  <a:srgbClr val="056FA1"/>
                </a:solidFill>
                <a:effectLst/>
                <a:uFillTx/>
                <a:latin typeface="Montserrat Bold"/>
                <a:sym typeface="Helvetica Neue"/>
              </a:rPr>
              <a:t> от </a:t>
            </a:r>
            <a:r>
              <a:rPr kumimoji="0" lang="ru-RU" sz="4000" b="1" i="0" u="none" strike="noStrike" cap="none" spc="0" normalizeH="0" baseline="0" smtClean="0">
                <a:ln>
                  <a:noFill/>
                </a:ln>
                <a:solidFill>
                  <a:srgbClr val="056FA1"/>
                </a:solidFill>
                <a:effectLst/>
                <a:uFillTx/>
                <a:latin typeface="Montserrat Bold"/>
                <a:sym typeface="Helvetica Neue"/>
              </a:rPr>
              <a:t>27.10.2023 </a:t>
            </a:r>
            <a:r>
              <a:rPr kumimoji="0" lang="ru-RU" sz="4000" b="1" i="0" u="none" strike="noStrike" cap="none" spc="0" normalizeH="0" baseline="0" smtClean="0">
                <a:ln>
                  <a:noFill/>
                </a:ln>
                <a:solidFill>
                  <a:srgbClr val="056FA1"/>
                </a:solidFill>
                <a:effectLst/>
                <a:uFillTx/>
                <a:latin typeface="Montserrat Bold"/>
                <a:sym typeface="Helvetica Neue"/>
              </a:rPr>
              <a:t>№ 20-05-1/17579-СЛ</a:t>
            </a:r>
            <a:endParaRPr kumimoji="0" lang="ru-RU" sz="4000" b="1" i="0" u="none" strike="noStrike" cap="none" spc="0" normalizeH="0" baseline="0" dirty="0">
              <a:ln>
                <a:noFill/>
              </a:ln>
              <a:solidFill>
                <a:srgbClr val="056FA1"/>
              </a:solidFill>
              <a:effectLst/>
              <a:uFillTx/>
              <a:latin typeface="Montserrat Bold"/>
              <a:sym typeface="Helvetica Neue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r="4593" b="5066"/>
          <a:stretch/>
        </p:blipFill>
        <p:spPr>
          <a:xfrm>
            <a:off x="331248" y="2506216"/>
            <a:ext cx="12670955" cy="8775375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13357000" y="5019020"/>
            <a:ext cx="10700203" cy="1476000"/>
          </a:xfrm>
          <a:prstGeom prst="roundRect">
            <a:avLst/>
          </a:prstGeom>
          <a:solidFill>
            <a:srgbClr val="0379B2">
              <a:alpha val="7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>
              <a:buSzPct val="180000"/>
              <a:buBlip>
                <a:blip r:embed="rId4"/>
              </a:buBlip>
            </a:pPr>
            <a:r>
              <a:rPr lang="ru-RU" sz="2400" dirty="0">
                <a:solidFill>
                  <a:schemeClr val="bg1"/>
                </a:solidFill>
                <a:latin typeface="Montserrat Bold"/>
                <a:ea typeface="Helvetica Neue"/>
                <a:cs typeface="Helvetica Neue"/>
              </a:rPr>
              <a:t>Файлы документов, обосновывающие стоимость, должны иметь уникальное наименование</a:t>
            </a:r>
            <a:endParaRPr lang="ru-RU" sz="2400" dirty="0">
              <a:solidFill>
                <a:schemeClr val="bg1"/>
              </a:solidFill>
              <a:latin typeface="Montserrat Bold"/>
              <a:ea typeface="Helvetica Neue"/>
              <a:cs typeface="Helvetica Neue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3357000" y="7367750"/>
            <a:ext cx="10700202" cy="1476000"/>
          </a:xfrm>
          <a:prstGeom prst="roundRect">
            <a:avLst/>
          </a:prstGeom>
          <a:solidFill>
            <a:srgbClr val="0379B2">
              <a:alpha val="7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>
              <a:buSzPct val="180000"/>
              <a:buBlip>
                <a:blip r:embed="rId4"/>
              </a:buBlip>
            </a:pPr>
            <a:r>
              <a:rPr lang="ru-RU" sz="2400" dirty="0">
                <a:solidFill>
                  <a:schemeClr val="bg1"/>
                </a:solidFill>
                <a:latin typeface="Montserrat Bold"/>
                <a:ea typeface="Helvetica Neue"/>
                <a:cs typeface="Helvetica Neue"/>
              </a:rPr>
              <a:t>Файлы документов, обосновывающие стоимость, должны передаваться единым массивом</a:t>
            </a:r>
            <a:endParaRPr lang="ru-RU" sz="2400" dirty="0">
              <a:solidFill>
                <a:schemeClr val="bg1"/>
              </a:solidFill>
              <a:latin typeface="Montserrat Bold"/>
              <a:ea typeface="Helvetica Neue"/>
              <a:cs typeface="Helvetica Neue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3357000" y="9712245"/>
            <a:ext cx="10700202" cy="1476000"/>
          </a:xfrm>
          <a:prstGeom prst="roundRect">
            <a:avLst/>
          </a:prstGeom>
          <a:solidFill>
            <a:srgbClr val="0379B2">
              <a:alpha val="7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>
              <a:buSzPct val="180000"/>
              <a:buBlip>
                <a:blip r:embed="rId4"/>
              </a:buBlip>
            </a:pPr>
            <a:r>
              <a:rPr lang="ru-RU" sz="2400" dirty="0">
                <a:solidFill>
                  <a:schemeClr val="bg1"/>
                </a:solidFill>
                <a:latin typeface="Montserrat Bold"/>
                <a:ea typeface="Helvetica Neue"/>
                <a:cs typeface="Helvetica Neue"/>
              </a:rPr>
              <a:t>В личном кабинете заявителя в АИС «Экспертиза» реализована функция </a:t>
            </a:r>
            <a:r>
              <a:rPr lang="en-US" sz="2400" dirty="0">
                <a:solidFill>
                  <a:schemeClr val="bg1"/>
                </a:solidFill>
                <a:latin typeface="Montserrat Bold"/>
                <a:ea typeface="Helvetica Neue"/>
                <a:cs typeface="Helvetica Neue"/>
              </a:rPr>
              <a:t>zip</a:t>
            </a:r>
            <a:r>
              <a:rPr lang="ru-RU" sz="2400" dirty="0">
                <a:solidFill>
                  <a:schemeClr val="bg1"/>
                </a:solidFill>
                <a:latin typeface="Montserrat Bold"/>
                <a:ea typeface="Helvetica Neue"/>
                <a:cs typeface="Helvetica Neue"/>
              </a:rPr>
              <a:t>-архива</a:t>
            </a:r>
            <a:endParaRPr lang="ru-RU" sz="2400" dirty="0">
              <a:solidFill>
                <a:schemeClr val="bg1"/>
              </a:solidFill>
              <a:latin typeface="Montserrat Bold"/>
              <a:ea typeface="Helvetica Neue"/>
              <a:cs typeface="Helvetica Neue"/>
            </a:endParaRPr>
          </a:p>
        </p:txBody>
      </p:sp>
      <p:sp>
        <p:nvSpPr>
          <p:cNvPr id="11" name="Прямоугольный треугольник 10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736300" y="13145726"/>
            <a:ext cx="6418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</a:rPr>
              <a:t>26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497" y="-25887"/>
            <a:ext cx="24399497" cy="14165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934" y="-153746"/>
            <a:ext cx="23132634" cy="1672253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51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r>
              <a:rPr lang="ru-RU" smtClean="0"/>
              <a:t>ОСОБЕННОСТИ ЗАГРУЗКИ КОНЪЮНКТУРНОГО АНАЛИЗА НА ЭКСПЕРТИЗУ</a:t>
            </a:r>
            <a:endParaRPr lang="ru-RU" dirty="0"/>
          </a:p>
        </p:txBody>
      </p:sp>
      <p:sp>
        <p:nvSpPr>
          <p:cNvPr id="16" name="Rounded Rectangle"/>
          <p:cNvSpPr/>
          <p:nvPr/>
        </p:nvSpPr>
        <p:spPr>
          <a:xfrm>
            <a:off x="331248" y="12130718"/>
            <a:ext cx="809018" cy="809017"/>
          </a:xfrm>
          <a:prstGeom prst="roundRect">
            <a:avLst>
              <a:gd name="adj" fmla="val 30239"/>
            </a:avLst>
          </a:prstGeom>
          <a:solidFill>
            <a:srgbClr val="82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7" name="Shape"/>
          <p:cNvSpPr/>
          <p:nvPr/>
        </p:nvSpPr>
        <p:spPr>
          <a:xfrm>
            <a:off x="1540223" y="12313376"/>
            <a:ext cx="1723192" cy="435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4" h="21347" extrusionOk="0">
                <a:moveTo>
                  <a:pt x="17234" y="0"/>
                </a:moveTo>
                <a:cubicBezTo>
                  <a:pt x="17055" y="-4"/>
                  <a:pt x="16875" y="167"/>
                  <a:pt x="16713" y="525"/>
                </a:cubicBezTo>
                <a:cubicBezTo>
                  <a:pt x="16374" y="1280"/>
                  <a:pt x="16165" y="2709"/>
                  <a:pt x="16178" y="4239"/>
                </a:cubicBezTo>
                <a:lnTo>
                  <a:pt x="16178" y="6281"/>
                </a:lnTo>
                <a:lnTo>
                  <a:pt x="1716" y="6281"/>
                </a:lnTo>
                <a:cubicBezTo>
                  <a:pt x="1472" y="6281"/>
                  <a:pt x="1275" y="6268"/>
                  <a:pt x="1115" y="6300"/>
                </a:cubicBezTo>
                <a:cubicBezTo>
                  <a:pt x="956" y="6333"/>
                  <a:pt x="836" y="6401"/>
                  <a:pt x="739" y="6534"/>
                </a:cubicBezTo>
                <a:cubicBezTo>
                  <a:pt x="427" y="6979"/>
                  <a:pt x="183" y="7940"/>
                  <a:pt x="69" y="9159"/>
                </a:cubicBezTo>
                <a:cubicBezTo>
                  <a:pt x="24" y="9639"/>
                  <a:pt x="-1" y="10145"/>
                  <a:pt x="0" y="10656"/>
                </a:cubicBezTo>
                <a:cubicBezTo>
                  <a:pt x="0" y="11175"/>
                  <a:pt x="28" y="11689"/>
                  <a:pt x="74" y="12173"/>
                </a:cubicBezTo>
                <a:cubicBezTo>
                  <a:pt x="189" y="13388"/>
                  <a:pt x="432" y="14354"/>
                  <a:pt x="744" y="14798"/>
                </a:cubicBezTo>
                <a:cubicBezTo>
                  <a:pt x="841" y="14931"/>
                  <a:pt x="958" y="14999"/>
                  <a:pt x="1115" y="15031"/>
                </a:cubicBezTo>
                <a:cubicBezTo>
                  <a:pt x="1273" y="15064"/>
                  <a:pt x="1467" y="15070"/>
                  <a:pt x="1711" y="15070"/>
                </a:cubicBezTo>
                <a:lnTo>
                  <a:pt x="16178" y="15070"/>
                </a:lnTo>
                <a:lnTo>
                  <a:pt x="16178" y="17462"/>
                </a:lnTo>
                <a:cubicBezTo>
                  <a:pt x="16182" y="18695"/>
                  <a:pt x="16333" y="19865"/>
                  <a:pt x="16589" y="20593"/>
                </a:cubicBezTo>
                <a:cubicBezTo>
                  <a:pt x="16908" y="21497"/>
                  <a:pt x="17332" y="21596"/>
                  <a:pt x="17676" y="20846"/>
                </a:cubicBezTo>
                <a:lnTo>
                  <a:pt x="20894" y="14584"/>
                </a:lnTo>
                <a:cubicBezTo>
                  <a:pt x="21341" y="13744"/>
                  <a:pt x="21599" y="11853"/>
                  <a:pt x="21519" y="9937"/>
                </a:cubicBezTo>
                <a:cubicBezTo>
                  <a:pt x="21489" y="9212"/>
                  <a:pt x="21405" y="8547"/>
                  <a:pt x="21291" y="7992"/>
                </a:cubicBezTo>
                <a:cubicBezTo>
                  <a:pt x="21177" y="7433"/>
                  <a:pt x="21037" y="6973"/>
                  <a:pt x="20865" y="6689"/>
                </a:cubicBezTo>
                <a:lnTo>
                  <a:pt x="17750" y="564"/>
                </a:lnTo>
                <a:cubicBezTo>
                  <a:pt x="17590" y="196"/>
                  <a:pt x="17413" y="4"/>
                  <a:pt x="17234" y="0"/>
                </a:cubicBezTo>
                <a:close/>
              </a:path>
            </a:pathLst>
          </a:custGeom>
          <a:solidFill>
            <a:srgbClr val="820000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2" name="Shape"/>
          <p:cNvSpPr/>
          <p:nvPr/>
        </p:nvSpPr>
        <p:spPr>
          <a:xfrm>
            <a:off x="3523507" y="12442432"/>
            <a:ext cx="177342" cy="177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6" extrusionOk="0">
                <a:moveTo>
                  <a:pt x="9840" y="0"/>
                </a:moveTo>
                <a:cubicBezTo>
                  <a:pt x="7322" y="0"/>
                  <a:pt x="4802" y="1030"/>
                  <a:pt x="2882" y="3038"/>
                </a:cubicBezTo>
                <a:cubicBezTo>
                  <a:pt x="-960" y="7054"/>
                  <a:pt x="-960" y="13569"/>
                  <a:pt x="2882" y="17585"/>
                </a:cubicBezTo>
                <a:cubicBezTo>
                  <a:pt x="6723" y="21600"/>
                  <a:pt x="12957" y="21600"/>
                  <a:pt x="16798" y="17585"/>
                </a:cubicBezTo>
                <a:cubicBezTo>
                  <a:pt x="20640" y="13569"/>
                  <a:pt x="20640" y="7054"/>
                  <a:pt x="16798" y="3038"/>
                </a:cubicBezTo>
                <a:cubicBezTo>
                  <a:pt x="14878" y="1030"/>
                  <a:pt x="12358" y="0"/>
                  <a:pt x="9840" y="0"/>
                </a:cubicBezTo>
                <a:close/>
              </a:path>
            </a:pathLst>
          </a:custGeom>
          <a:solidFill>
            <a:srgbClr val="82000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3" name="Graphic 30"/>
          <p:cNvSpPr/>
          <p:nvPr/>
        </p:nvSpPr>
        <p:spPr>
          <a:xfrm>
            <a:off x="549745" y="12337443"/>
            <a:ext cx="384760" cy="384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5" h="21345" extrusionOk="0">
                <a:moveTo>
                  <a:pt x="20582" y="3038"/>
                </a:moveTo>
                <a:lnTo>
                  <a:pt x="18308" y="764"/>
                </a:lnTo>
                <a:cubicBezTo>
                  <a:pt x="17289" y="-254"/>
                  <a:pt x="15638" y="-254"/>
                  <a:pt x="14620" y="764"/>
                </a:cubicBezTo>
                <a:lnTo>
                  <a:pt x="12774" y="2608"/>
                </a:lnTo>
                <a:cubicBezTo>
                  <a:pt x="12275" y="2382"/>
                  <a:pt x="11688" y="2603"/>
                  <a:pt x="11461" y="3102"/>
                </a:cubicBezTo>
                <a:cubicBezTo>
                  <a:pt x="11343" y="3363"/>
                  <a:pt x="11343" y="3662"/>
                  <a:pt x="11462" y="3922"/>
                </a:cubicBezTo>
                <a:lnTo>
                  <a:pt x="9594" y="5790"/>
                </a:lnTo>
                <a:cubicBezTo>
                  <a:pt x="9095" y="5563"/>
                  <a:pt x="8507" y="5784"/>
                  <a:pt x="8281" y="6283"/>
                </a:cubicBezTo>
                <a:cubicBezTo>
                  <a:pt x="8162" y="6543"/>
                  <a:pt x="8162" y="6842"/>
                  <a:pt x="8280" y="7103"/>
                </a:cubicBezTo>
                <a:lnTo>
                  <a:pt x="293" y="15090"/>
                </a:lnTo>
                <a:cubicBezTo>
                  <a:pt x="105" y="15278"/>
                  <a:pt x="0" y="15532"/>
                  <a:pt x="0" y="15798"/>
                </a:cubicBezTo>
                <a:lnTo>
                  <a:pt x="0" y="20345"/>
                </a:lnTo>
                <a:cubicBezTo>
                  <a:pt x="0" y="20898"/>
                  <a:pt x="448" y="21346"/>
                  <a:pt x="1001" y="21346"/>
                </a:cubicBezTo>
                <a:lnTo>
                  <a:pt x="5548" y="21346"/>
                </a:lnTo>
                <a:cubicBezTo>
                  <a:pt x="5814" y="21346"/>
                  <a:pt x="6068" y="21241"/>
                  <a:pt x="6256" y="21053"/>
                </a:cubicBezTo>
                <a:lnTo>
                  <a:pt x="14241" y="13068"/>
                </a:lnTo>
                <a:cubicBezTo>
                  <a:pt x="14740" y="13294"/>
                  <a:pt x="15327" y="13073"/>
                  <a:pt x="15554" y="12574"/>
                </a:cubicBezTo>
                <a:cubicBezTo>
                  <a:pt x="15672" y="12314"/>
                  <a:pt x="15672" y="12015"/>
                  <a:pt x="15553" y="11755"/>
                </a:cubicBezTo>
                <a:lnTo>
                  <a:pt x="17421" y="9887"/>
                </a:lnTo>
                <a:cubicBezTo>
                  <a:pt x="17920" y="10113"/>
                  <a:pt x="18508" y="9893"/>
                  <a:pt x="18734" y="9394"/>
                </a:cubicBezTo>
                <a:cubicBezTo>
                  <a:pt x="18853" y="9133"/>
                  <a:pt x="18853" y="8835"/>
                  <a:pt x="18735" y="8574"/>
                </a:cubicBezTo>
                <a:lnTo>
                  <a:pt x="20579" y="6729"/>
                </a:lnTo>
                <a:cubicBezTo>
                  <a:pt x="21599" y="5710"/>
                  <a:pt x="21600" y="4058"/>
                  <a:pt x="20582" y="3038"/>
                </a:cubicBezTo>
                <a:close/>
                <a:moveTo>
                  <a:pt x="12826" y="5387"/>
                </a:moveTo>
                <a:lnTo>
                  <a:pt x="15961" y="8523"/>
                </a:lnTo>
                <a:lnTo>
                  <a:pt x="14192" y="10292"/>
                </a:lnTo>
                <a:lnTo>
                  <a:pt x="11057" y="7157"/>
                </a:lnTo>
                <a:close/>
                <a:moveTo>
                  <a:pt x="5137" y="19345"/>
                </a:moveTo>
                <a:lnTo>
                  <a:pt x="3602" y="19345"/>
                </a:lnTo>
                <a:lnTo>
                  <a:pt x="2001" y="17748"/>
                </a:lnTo>
                <a:lnTo>
                  <a:pt x="2001" y="16209"/>
                </a:lnTo>
                <a:lnTo>
                  <a:pt x="9642" y="8571"/>
                </a:lnTo>
                <a:lnTo>
                  <a:pt x="12777" y="11707"/>
                </a:lnTo>
                <a:close/>
                <a:moveTo>
                  <a:pt x="19167" y="5311"/>
                </a:moveTo>
                <a:lnTo>
                  <a:pt x="17373" y="7105"/>
                </a:lnTo>
                <a:lnTo>
                  <a:pt x="14238" y="3970"/>
                </a:lnTo>
                <a:lnTo>
                  <a:pt x="16032" y="2176"/>
                </a:lnTo>
                <a:cubicBezTo>
                  <a:pt x="16268" y="1939"/>
                  <a:pt x="16652" y="1939"/>
                  <a:pt x="16889" y="2175"/>
                </a:cubicBezTo>
                <a:cubicBezTo>
                  <a:pt x="16890" y="2175"/>
                  <a:pt x="16890" y="2176"/>
                  <a:pt x="16890" y="2176"/>
                </a:cubicBezTo>
                <a:lnTo>
                  <a:pt x="19164" y="4450"/>
                </a:lnTo>
                <a:cubicBezTo>
                  <a:pt x="19403" y="4686"/>
                  <a:pt x="19405" y="5071"/>
                  <a:pt x="19169" y="5310"/>
                </a:cubicBezTo>
                <a:cubicBezTo>
                  <a:pt x="19168" y="5310"/>
                  <a:pt x="19167" y="5311"/>
                  <a:pt x="19167" y="531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3356998" y="2670290"/>
            <a:ext cx="10700203" cy="1476000"/>
          </a:xfrm>
          <a:prstGeom prst="roundRect">
            <a:avLst/>
          </a:prstGeom>
          <a:solidFill>
            <a:srgbClr val="0379B2">
              <a:alpha val="7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>
              <a:buSzPct val="180000"/>
              <a:buBlip>
                <a:blip r:embed="rId4"/>
              </a:buBlip>
            </a:pPr>
            <a:r>
              <a:rPr lang="ru-RU" sz="2400">
                <a:solidFill>
                  <a:schemeClr val="bg1"/>
                </a:solidFill>
                <a:latin typeface="Montserrat Bold"/>
                <a:ea typeface="Helvetica Neue"/>
                <a:cs typeface="Helvetica Neue"/>
              </a:rPr>
              <a:t>Обосновывающие документы к конъюнктурному анализу должны быть привязаны ссылками на файлы обоснований отдельно для каждой из строк конъюнктурного анализа </a:t>
            </a:r>
            <a:endParaRPr lang="ru-RU" sz="2400" dirty="0">
              <a:solidFill>
                <a:schemeClr val="bg1"/>
              </a:solidFill>
              <a:latin typeface="Montserrat Bold"/>
              <a:ea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14268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1071860" y="-11080580"/>
            <a:ext cx="2240280" cy="2438400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42678">
            <a:off x="5233557" y="5760315"/>
            <a:ext cx="10890943" cy="853124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grpSp>
        <p:nvGrpSpPr>
          <p:cNvPr id="46" name="Группа 45"/>
          <p:cNvGrpSpPr/>
          <p:nvPr/>
        </p:nvGrpSpPr>
        <p:grpSpPr>
          <a:xfrm>
            <a:off x="9956608" y="10421454"/>
            <a:ext cx="722420" cy="965549"/>
            <a:chOff x="5807155" y="9422447"/>
            <a:chExt cx="703523" cy="931115"/>
          </a:xfrm>
        </p:grpSpPr>
        <p:grpSp>
          <p:nvGrpSpPr>
            <p:cNvPr id="47" name="Group"/>
            <p:cNvGrpSpPr/>
            <p:nvPr/>
          </p:nvGrpSpPr>
          <p:grpSpPr>
            <a:xfrm>
              <a:off x="5807155" y="9422447"/>
              <a:ext cx="703523" cy="931115"/>
              <a:chOff x="0" y="0"/>
              <a:chExt cx="500850" cy="660399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49" name="Graphic 2"/>
              <p:cNvSpPr/>
              <p:nvPr/>
            </p:nvSpPr>
            <p:spPr>
              <a:xfrm>
                <a:off x="-1" y="-1"/>
                <a:ext cx="500852" cy="660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68" h="20547" extrusionOk="0">
                    <a:moveTo>
                      <a:pt x="9834" y="20547"/>
                    </a:moveTo>
                    <a:cubicBezTo>
                      <a:pt x="9440" y="20547"/>
                      <a:pt x="9071" y="20396"/>
                      <a:pt x="8843" y="20141"/>
                    </a:cubicBezTo>
                    <a:lnTo>
                      <a:pt x="1811" y="12297"/>
                    </a:lnTo>
                    <a:cubicBezTo>
                      <a:pt x="-1329" y="8786"/>
                      <a:pt x="-283" y="3923"/>
                      <a:pt x="4148" y="1435"/>
                    </a:cubicBezTo>
                    <a:cubicBezTo>
                      <a:pt x="8579" y="-1053"/>
                      <a:pt x="14717" y="-224"/>
                      <a:pt x="17857" y="3287"/>
                    </a:cubicBezTo>
                    <a:cubicBezTo>
                      <a:pt x="20271" y="5986"/>
                      <a:pt x="20271" y="9598"/>
                      <a:pt x="17857" y="12297"/>
                    </a:cubicBezTo>
                    <a:lnTo>
                      <a:pt x="10825" y="20141"/>
                    </a:lnTo>
                    <a:cubicBezTo>
                      <a:pt x="10597" y="20396"/>
                      <a:pt x="10228" y="20547"/>
                      <a:pt x="9834" y="20547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</p:txBody>
          </p:sp>
          <p:sp>
            <p:nvSpPr>
              <p:cNvPr id="50" name="Graphic 84"/>
              <p:cNvSpPr/>
              <p:nvPr/>
            </p:nvSpPr>
            <p:spPr>
              <a:xfrm>
                <a:off x="140352" y="147451"/>
                <a:ext cx="220149" cy="220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2176"/>
                      <a:pt x="20484" y="13292"/>
                      <a:pt x="19108" y="13292"/>
                    </a:cubicBezTo>
                    <a:lnTo>
                      <a:pt x="13292" y="13292"/>
                    </a:lnTo>
                    <a:lnTo>
                      <a:pt x="13292" y="19108"/>
                    </a:lnTo>
                    <a:cubicBezTo>
                      <a:pt x="13292" y="20484"/>
                      <a:pt x="12177" y="21600"/>
                      <a:pt x="10800" y="21600"/>
                    </a:cubicBezTo>
                    <a:cubicBezTo>
                      <a:pt x="9424" y="21600"/>
                      <a:pt x="8308" y="20484"/>
                      <a:pt x="8308" y="19108"/>
                    </a:cubicBezTo>
                    <a:lnTo>
                      <a:pt x="8308" y="13292"/>
                    </a:lnTo>
                    <a:lnTo>
                      <a:pt x="2492" y="13292"/>
                    </a:lnTo>
                    <a:cubicBezTo>
                      <a:pt x="1116" y="13292"/>
                      <a:pt x="0" y="12176"/>
                      <a:pt x="0" y="10800"/>
                    </a:cubicBezTo>
                    <a:cubicBezTo>
                      <a:pt x="0" y="9423"/>
                      <a:pt x="1116" y="8308"/>
                      <a:pt x="2492" y="8308"/>
                    </a:cubicBezTo>
                    <a:lnTo>
                      <a:pt x="8308" y="8308"/>
                    </a:lnTo>
                    <a:lnTo>
                      <a:pt x="8308" y="2492"/>
                    </a:lnTo>
                    <a:cubicBezTo>
                      <a:pt x="8308" y="1116"/>
                      <a:pt x="9424" y="0"/>
                      <a:pt x="10800" y="0"/>
                    </a:cubicBezTo>
                    <a:cubicBezTo>
                      <a:pt x="12176" y="0"/>
                      <a:pt x="13292" y="1116"/>
                      <a:pt x="13292" y="2492"/>
                    </a:cubicBezTo>
                    <a:lnTo>
                      <a:pt x="13292" y="8308"/>
                    </a:lnTo>
                    <a:lnTo>
                      <a:pt x="19108" y="8308"/>
                    </a:lnTo>
                    <a:cubicBezTo>
                      <a:pt x="20484" y="8308"/>
                      <a:pt x="21600" y="9424"/>
                      <a:pt x="21600" y="108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</p:txBody>
          </p:sp>
        </p:grpSp>
        <p:sp>
          <p:nvSpPr>
            <p:cNvPr id="48" name="Блок-схема: узел 47"/>
            <p:cNvSpPr/>
            <p:nvPr/>
          </p:nvSpPr>
          <p:spPr>
            <a:xfrm>
              <a:off x="6004302" y="9630342"/>
              <a:ext cx="309234" cy="310394"/>
            </a:xfrm>
            <a:prstGeom prst="flowChartConnector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pic>
        <p:nvPicPr>
          <p:cNvPr id="51" name="Рисунок 50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01794" flipH="1">
            <a:off x="5724755" y="5070254"/>
            <a:ext cx="985648" cy="101781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05292" y="6552825"/>
            <a:ext cx="1023024" cy="1023024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6264723" y="6688220"/>
            <a:ext cx="6245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ugehmao@mail.ru</a:t>
            </a:r>
            <a:endParaRPr lang="ru-RU" sz="44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339066" y="5068964"/>
            <a:ext cx="5259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(3467) 33-11-</a:t>
            </a:r>
            <a:r>
              <a:rPr lang="ru-RU" sz="4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8</a:t>
            </a:r>
            <a:r>
              <a:rPr lang="en-US" sz="4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1</a:t>
            </a:r>
            <a:endParaRPr lang="ru-RU" sz="44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015564" y="8231066"/>
            <a:ext cx="44447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exp86.ru</a:t>
            </a:r>
            <a:endParaRPr lang="ru-RU" sz="44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57" name="Graphic 166"/>
          <p:cNvSpPr/>
          <p:nvPr/>
        </p:nvSpPr>
        <p:spPr>
          <a:xfrm>
            <a:off x="5703816" y="8130221"/>
            <a:ext cx="1081860" cy="10368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4835"/>
                  <a:pt x="16765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2" y="21593"/>
                  <a:pt x="21593" y="16762"/>
                  <a:pt x="21600" y="10800"/>
                </a:cubicBezTo>
                <a:close/>
                <a:moveTo>
                  <a:pt x="2316" y="11917"/>
                </a:moveTo>
                <a:lnTo>
                  <a:pt x="4501" y="11917"/>
                </a:lnTo>
                <a:cubicBezTo>
                  <a:pt x="4558" y="12921"/>
                  <a:pt x="4701" y="13918"/>
                  <a:pt x="4929" y="14897"/>
                </a:cubicBezTo>
                <a:lnTo>
                  <a:pt x="3277" y="14897"/>
                </a:lnTo>
                <a:cubicBezTo>
                  <a:pt x="2775" y="13971"/>
                  <a:pt x="2449" y="12961"/>
                  <a:pt x="2316" y="11917"/>
                </a:cubicBezTo>
                <a:close/>
                <a:moveTo>
                  <a:pt x="3284" y="6703"/>
                </a:moveTo>
                <a:lnTo>
                  <a:pt x="4929" y="6703"/>
                </a:lnTo>
                <a:cubicBezTo>
                  <a:pt x="4701" y="7682"/>
                  <a:pt x="4558" y="8679"/>
                  <a:pt x="4501" y="9683"/>
                </a:cubicBezTo>
                <a:lnTo>
                  <a:pt x="2316" y="9683"/>
                </a:lnTo>
                <a:cubicBezTo>
                  <a:pt x="2449" y="8639"/>
                  <a:pt x="2775" y="7629"/>
                  <a:pt x="3277" y="6703"/>
                </a:cubicBezTo>
                <a:close/>
                <a:moveTo>
                  <a:pt x="19288" y="9683"/>
                </a:moveTo>
                <a:lnTo>
                  <a:pt x="17099" y="9683"/>
                </a:lnTo>
                <a:cubicBezTo>
                  <a:pt x="17042" y="8679"/>
                  <a:pt x="16899" y="7682"/>
                  <a:pt x="16671" y="6703"/>
                </a:cubicBezTo>
                <a:lnTo>
                  <a:pt x="18323" y="6703"/>
                </a:lnTo>
                <a:cubicBezTo>
                  <a:pt x="18825" y="7629"/>
                  <a:pt x="19151" y="8639"/>
                  <a:pt x="19284" y="9683"/>
                </a:cubicBezTo>
                <a:close/>
                <a:moveTo>
                  <a:pt x="11917" y="2607"/>
                </a:moveTo>
                <a:cubicBezTo>
                  <a:pt x="12582" y="3093"/>
                  <a:pt x="13120" y="3732"/>
                  <a:pt x="13487" y="4469"/>
                </a:cubicBezTo>
                <a:lnTo>
                  <a:pt x="11917" y="4469"/>
                </a:lnTo>
                <a:close/>
                <a:moveTo>
                  <a:pt x="9683" y="4469"/>
                </a:moveTo>
                <a:lnTo>
                  <a:pt x="8113" y="4469"/>
                </a:lnTo>
                <a:cubicBezTo>
                  <a:pt x="8480" y="3732"/>
                  <a:pt x="9018" y="3093"/>
                  <a:pt x="9683" y="2607"/>
                </a:cubicBezTo>
                <a:close/>
                <a:moveTo>
                  <a:pt x="9683" y="6703"/>
                </a:moveTo>
                <a:lnTo>
                  <a:pt x="9683" y="9683"/>
                </a:lnTo>
                <a:lnTo>
                  <a:pt x="6744" y="9683"/>
                </a:lnTo>
                <a:cubicBezTo>
                  <a:pt x="6805" y="8676"/>
                  <a:pt x="6968" y="7677"/>
                  <a:pt x="7231" y="6703"/>
                </a:cubicBezTo>
                <a:close/>
                <a:moveTo>
                  <a:pt x="9683" y="11917"/>
                </a:moveTo>
                <a:lnTo>
                  <a:pt x="9683" y="14897"/>
                </a:lnTo>
                <a:lnTo>
                  <a:pt x="7231" y="14897"/>
                </a:lnTo>
                <a:cubicBezTo>
                  <a:pt x="6968" y="13923"/>
                  <a:pt x="6805" y="12924"/>
                  <a:pt x="6744" y="11917"/>
                </a:cubicBezTo>
                <a:close/>
                <a:moveTo>
                  <a:pt x="9683" y="17131"/>
                </a:moveTo>
                <a:lnTo>
                  <a:pt x="9683" y="18993"/>
                </a:lnTo>
                <a:cubicBezTo>
                  <a:pt x="9018" y="18507"/>
                  <a:pt x="8480" y="17868"/>
                  <a:pt x="8113" y="17131"/>
                </a:cubicBezTo>
                <a:close/>
                <a:moveTo>
                  <a:pt x="11917" y="17131"/>
                </a:moveTo>
                <a:lnTo>
                  <a:pt x="13487" y="17131"/>
                </a:lnTo>
                <a:cubicBezTo>
                  <a:pt x="13120" y="17868"/>
                  <a:pt x="12582" y="18507"/>
                  <a:pt x="11917" y="18993"/>
                </a:cubicBezTo>
                <a:close/>
                <a:moveTo>
                  <a:pt x="11917" y="14897"/>
                </a:moveTo>
                <a:lnTo>
                  <a:pt x="11917" y="11917"/>
                </a:lnTo>
                <a:lnTo>
                  <a:pt x="14856" y="11917"/>
                </a:lnTo>
                <a:cubicBezTo>
                  <a:pt x="14795" y="12924"/>
                  <a:pt x="14632" y="13923"/>
                  <a:pt x="14369" y="14897"/>
                </a:cubicBezTo>
                <a:close/>
                <a:moveTo>
                  <a:pt x="11917" y="9683"/>
                </a:moveTo>
                <a:lnTo>
                  <a:pt x="11917" y="6703"/>
                </a:lnTo>
                <a:lnTo>
                  <a:pt x="14369" y="6703"/>
                </a:lnTo>
                <a:cubicBezTo>
                  <a:pt x="14632" y="7677"/>
                  <a:pt x="14795" y="8676"/>
                  <a:pt x="14856" y="9683"/>
                </a:cubicBezTo>
                <a:close/>
                <a:moveTo>
                  <a:pt x="15954" y="4469"/>
                </a:moveTo>
                <a:cubicBezTo>
                  <a:pt x="15845" y="4210"/>
                  <a:pt x="15731" y="3958"/>
                  <a:pt x="15610" y="3717"/>
                </a:cubicBezTo>
                <a:cubicBezTo>
                  <a:pt x="15940" y="3946"/>
                  <a:pt x="16254" y="4197"/>
                  <a:pt x="16549" y="4469"/>
                </a:cubicBezTo>
                <a:close/>
                <a:moveTo>
                  <a:pt x="5646" y="4469"/>
                </a:moveTo>
                <a:lnTo>
                  <a:pt x="5050" y="4469"/>
                </a:lnTo>
                <a:cubicBezTo>
                  <a:pt x="5345" y="4197"/>
                  <a:pt x="5658" y="3946"/>
                  <a:pt x="5988" y="3717"/>
                </a:cubicBezTo>
                <a:cubicBezTo>
                  <a:pt x="5868" y="3958"/>
                  <a:pt x="5755" y="4210"/>
                  <a:pt x="5646" y="4469"/>
                </a:cubicBezTo>
                <a:close/>
                <a:moveTo>
                  <a:pt x="5646" y="17131"/>
                </a:moveTo>
                <a:cubicBezTo>
                  <a:pt x="5755" y="17390"/>
                  <a:pt x="5869" y="17641"/>
                  <a:pt x="5990" y="17883"/>
                </a:cubicBezTo>
                <a:cubicBezTo>
                  <a:pt x="5660" y="17654"/>
                  <a:pt x="5346" y="17403"/>
                  <a:pt x="5051" y="17131"/>
                </a:cubicBezTo>
                <a:close/>
                <a:moveTo>
                  <a:pt x="15954" y="17131"/>
                </a:moveTo>
                <a:lnTo>
                  <a:pt x="16550" y="17131"/>
                </a:lnTo>
                <a:cubicBezTo>
                  <a:pt x="16255" y="17403"/>
                  <a:pt x="15942" y="17654"/>
                  <a:pt x="15612" y="17883"/>
                </a:cubicBezTo>
                <a:cubicBezTo>
                  <a:pt x="15732" y="17641"/>
                  <a:pt x="15845" y="17390"/>
                  <a:pt x="15954" y="17131"/>
                </a:cubicBezTo>
                <a:close/>
                <a:moveTo>
                  <a:pt x="16671" y="14897"/>
                </a:moveTo>
                <a:cubicBezTo>
                  <a:pt x="16899" y="13918"/>
                  <a:pt x="17042" y="12921"/>
                  <a:pt x="17099" y="11917"/>
                </a:cubicBezTo>
                <a:lnTo>
                  <a:pt x="19284" y="11917"/>
                </a:lnTo>
                <a:cubicBezTo>
                  <a:pt x="19151" y="12961"/>
                  <a:pt x="18825" y="13971"/>
                  <a:pt x="18323" y="14897"/>
                </a:cubicBezTo>
                <a:close/>
              </a:path>
            </a:pathLst>
          </a:custGeom>
          <a:solidFill>
            <a:srgbClr val="6BB37C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8" name="Trend 2021."/>
          <p:cNvSpPr txBox="1"/>
          <p:nvPr/>
        </p:nvSpPr>
        <p:spPr>
          <a:xfrm>
            <a:off x="6855830" y="3174921"/>
            <a:ext cx="12692261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5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СПАСИБО ЗА ВНИМАНИЕ!</a:t>
            </a: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69" y="3204576"/>
            <a:ext cx="4415300" cy="9555162"/>
          </a:xfrm>
          <a:prstGeom prst="roundRect">
            <a:avLst>
              <a:gd name="adj" fmla="val 10811"/>
            </a:avLst>
          </a:prstGeom>
        </p:spPr>
      </p:pic>
      <p:grpSp>
        <p:nvGrpSpPr>
          <p:cNvPr id="60" name="Группа"/>
          <p:cNvGrpSpPr/>
          <p:nvPr/>
        </p:nvGrpSpPr>
        <p:grpSpPr>
          <a:xfrm>
            <a:off x="379637" y="2996759"/>
            <a:ext cx="4978404" cy="9921584"/>
            <a:chOff x="0" y="0"/>
            <a:chExt cx="4978403" cy="9921583"/>
          </a:xfrm>
        </p:grpSpPr>
        <p:sp>
          <p:nvSpPr>
            <p:cNvPr id="61" name="Фигура"/>
            <p:cNvSpPr/>
            <p:nvPr/>
          </p:nvSpPr>
          <p:spPr>
            <a:xfrm>
              <a:off x="4898545" y="2321681"/>
              <a:ext cx="79858" cy="1104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596" extrusionOk="0">
                  <a:moveTo>
                    <a:pt x="0" y="0"/>
                  </a:moveTo>
                  <a:lnTo>
                    <a:pt x="0" y="21596"/>
                  </a:lnTo>
                  <a:lnTo>
                    <a:pt x="9420" y="21596"/>
                  </a:lnTo>
                  <a:cubicBezTo>
                    <a:pt x="12945" y="21596"/>
                    <a:pt x="14707" y="21598"/>
                    <a:pt x="16579" y="21555"/>
                  </a:cubicBezTo>
                  <a:cubicBezTo>
                    <a:pt x="18628" y="21501"/>
                    <a:pt x="20261" y="21383"/>
                    <a:pt x="21007" y="21235"/>
                  </a:cubicBezTo>
                  <a:cubicBezTo>
                    <a:pt x="21600" y="21099"/>
                    <a:pt x="21572" y="20968"/>
                    <a:pt x="21572" y="20717"/>
                  </a:cubicBezTo>
                  <a:lnTo>
                    <a:pt x="21572" y="879"/>
                  </a:lnTo>
                  <a:cubicBezTo>
                    <a:pt x="21572" y="624"/>
                    <a:pt x="21600" y="497"/>
                    <a:pt x="21007" y="361"/>
                  </a:cubicBezTo>
                  <a:cubicBezTo>
                    <a:pt x="20261" y="213"/>
                    <a:pt x="18628" y="95"/>
                    <a:pt x="16579" y="41"/>
                  </a:cubicBezTo>
                  <a:cubicBezTo>
                    <a:pt x="14707" y="-2"/>
                    <a:pt x="12986" y="0"/>
                    <a:pt x="951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1919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62" name="Фигура"/>
            <p:cNvSpPr/>
            <p:nvPr/>
          </p:nvSpPr>
          <p:spPr>
            <a:xfrm>
              <a:off x="-1" y="1358223"/>
              <a:ext cx="78110" cy="2314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extrusionOk="0">
                  <a:moveTo>
                    <a:pt x="12326" y="0"/>
                  </a:moveTo>
                  <a:cubicBezTo>
                    <a:pt x="8816" y="0"/>
                    <a:pt x="6993" y="3"/>
                    <a:pt x="5104" y="23"/>
                  </a:cubicBezTo>
                  <a:cubicBezTo>
                    <a:pt x="3009" y="49"/>
                    <a:pt x="1340" y="102"/>
                    <a:pt x="577" y="172"/>
                  </a:cubicBezTo>
                  <a:cubicBezTo>
                    <a:pt x="-29" y="237"/>
                    <a:pt x="0" y="300"/>
                    <a:pt x="0" y="420"/>
                  </a:cubicBezTo>
                  <a:lnTo>
                    <a:pt x="0" y="3023"/>
                  </a:lnTo>
                  <a:cubicBezTo>
                    <a:pt x="0" y="3145"/>
                    <a:pt x="-29" y="3206"/>
                    <a:pt x="577" y="3270"/>
                  </a:cubicBezTo>
                  <a:cubicBezTo>
                    <a:pt x="1340" y="3341"/>
                    <a:pt x="3009" y="3394"/>
                    <a:pt x="5104" y="3420"/>
                  </a:cubicBezTo>
                  <a:cubicBezTo>
                    <a:pt x="7018" y="3440"/>
                    <a:pt x="8778" y="3443"/>
                    <a:pt x="12326" y="3443"/>
                  </a:cubicBezTo>
                  <a:lnTo>
                    <a:pt x="21571" y="3443"/>
                  </a:lnTo>
                  <a:lnTo>
                    <a:pt x="21571" y="0"/>
                  </a:lnTo>
                  <a:lnTo>
                    <a:pt x="12326" y="0"/>
                  </a:lnTo>
                  <a:close/>
                  <a:moveTo>
                    <a:pt x="12326" y="6632"/>
                  </a:moveTo>
                  <a:cubicBezTo>
                    <a:pt x="8816" y="6632"/>
                    <a:pt x="6993" y="6631"/>
                    <a:pt x="5104" y="6651"/>
                  </a:cubicBezTo>
                  <a:cubicBezTo>
                    <a:pt x="3009" y="6677"/>
                    <a:pt x="1340" y="6733"/>
                    <a:pt x="577" y="6804"/>
                  </a:cubicBezTo>
                  <a:cubicBezTo>
                    <a:pt x="-29" y="6869"/>
                    <a:pt x="0" y="6928"/>
                    <a:pt x="0" y="7048"/>
                  </a:cubicBezTo>
                  <a:lnTo>
                    <a:pt x="0" y="12814"/>
                  </a:lnTo>
                  <a:cubicBezTo>
                    <a:pt x="0" y="12936"/>
                    <a:pt x="-29" y="12997"/>
                    <a:pt x="577" y="13062"/>
                  </a:cubicBezTo>
                  <a:cubicBezTo>
                    <a:pt x="1340" y="13132"/>
                    <a:pt x="3009" y="13189"/>
                    <a:pt x="5104" y="13214"/>
                  </a:cubicBezTo>
                  <a:cubicBezTo>
                    <a:pt x="7018" y="13235"/>
                    <a:pt x="8778" y="13234"/>
                    <a:pt x="12326" y="13234"/>
                  </a:cubicBezTo>
                  <a:lnTo>
                    <a:pt x="21571" y="13234"/>
                  </a:lnTo>
                  <a:lnTo>
                    <a:pt x="21571" y="6632"/>
                  </a:lnTo>
                  <a:lnTo>
                    <a:pt x="12326" y="6632"/>
                  </a:lnTo>
                  <a:close/>
                  <a:moveTo>
                    <a:pt x="12326" y="14994"/>
                  </a:moveTo>
                  <a:cubicBezTo>
                    <a:pt x="8816" y="14994"/>
                    <a:pt x="6993" y="14997"/>
                    <a:pt x="5104" y="15017"/>
                  </a:cubicBezTo>
                  <a:cubicBezTo>
                    <a:pt x="3009" y="15043"/>
                    <a:pt x="1340" y="15096"/>
                    <a:pt x="577" y="15167"/>
                  </a:cubicBezTo>
                  <a:cubicBezTo>
                    <a:pt x="-29" y="15232"/>
                    <a:pt x="0" y="15294"/>
                    <a:pt x="0" y="15414"/>
                  </a:cubicBezTo>
                  <a:lnTo>
                    <a:pt x="0" y="21180"/>
                  </a:lnTo>
                  <a:cubicBezTo>
                    <a:pt x="0" y="21302"/>
                    <a:pt x="-29" y="21363"/>
                    <a:pt x="577" y="21428"/>
                  </a:cubicBezTo>
                  <a:cubicBezTo>
                    <a:pt x="1340" y="21498"/>
                    <a:pt x="3009" y="21551"/>
                    <a:pt x="5104" y="21577"/>
                  </a:cubicBezTo>
                  <a:cubicBezTo>
                    <a:pt x="7018" y="21598"/>
                    <a:pt x="8778" y="21600"/>
                    <a:pt x="12326" y="21600"/>
                  </a:cubicBezTo>
                  <a:lnTo>
                    <a:pt x="21571" y="21600"/>
                  </a:lnTo>
                  <a:lnTo>
                    <a:pt x="21571" y="14994"/>
                  </a:lnTo>
                  <a:lnTo>
                    <a:pt x="12326" y="14994"/>
                  </a:lnTo>
                  <a:close/>
                </a:path>
              </a:pathLst>
            </a:custGeom>
            <a:solidFill>
              <a:srgbClr val="91919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63" name="Фигура"/>
            <p:cNvSpPr/>
            <p:nvPr/>
          </p:nvSpPr>
          <p:spPr>
            <a:xfrm>
              <a:off x="40475" y="0"/>
              <a:ext cx="4895762" cy="992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62" y="0"/>
                  </a:moveTo>
                  <a:cubicBezTo>
                    <a:pt x="3463" y="0"/>
                    <a:pt x="2756" y="1"/>
                    <a:pt x="2009" y="118"/>
                  </a:cubicBezTo>
                  <a:cubicBezTo>
                    <a:pt x="1186" y="265"/>
                    <a:pt x="538" y="585"/>
                    <a:pt x="238" y="991"/>
                  </a:cubicBezTo>
                  <a:cubicBezTo>
                    <a:pt x="0" y="1362"/>
                    <a:pt x="0" y="1711"/>
                    <a:pt x="0" y="2399"/>
                  </a:cubicBezTo>
                  <a:lnTo>
                    <a:pt x="0" y="19190"/>
                  </a:lnTo>
                  <a:cubicBezTo>
                    <a:pt x="0" y="19888"/>
                    <a:pt x="0" y="20238"/>
                    <a:pt x="238" y="20609"/>
                  </a:cubicBezTo>
                  <a:cubicBezTo>
                    <a:pt x="538" y="21015"/>
                    <a:pt x="1186" y="21335"/>
                    <a:pt x="2009" y="21482"/>
                  </a:cubicBezTo>
                  <a:cubicBezTo>
                    <a:pt x="2761" y="21600"/>
                    <a:pt x="3468" y="21600"/>
                    <a:pt x="4862" y="21600"/>
                  </a:cubicBezTo>
                  <a:lnTo>
                    <a:pt x="16717" y="21600"/>
                  </a:lnTo>
                  <a:cubicBezTo>
                    <a:pt x="18133" y="21600"/>
                    <a:pt x="18840" y="21600"/>
                    <a:pt x="19592" y="21482"/>
                  </a:cubicBezTo>
                  <a:cubicBezTo>
                    <a:pt x="20415" y="21335"/>
                    <a:pt x="21062" y="21015"/>
                    <a:pt x="21362" y="20609"/>
                  </a:cubicBezTo>
                  <a:cubicBezTo>
                    <a:pt x="21600" y="20238"/>
                    <a:pt x="21600" y="19888"/>
                    <a:pt x="21600" y="19200"/>
                  </a:cubicBezTo>
                  <a:lnTo>
                    <a:pt x="21600" y="2410"/>
                  </a:lnTo>
                  <a:cubicBezTo>
                    <a:pt x="21600" y="1711"/>
                    <a:pt x="21600" y="1362"/>
                    <a:pt x="21362" y="991"/>
                  </a:cubicBezTo>
                  <a:cubicBezTo>
                    <a:pt x="21062" y="585"/>
                    <a:pt x="20415" y="265"/>
                    <a:pt x="19592" y="118"/>
                  </a:cubicBezTo>
                  <a:cubicBezTo>
                    <a:pt x="18840" y="0"/>
                    <a:pt x="18132" y="0"/>
                    <a:pt x="16738" y="0"/>
                  </a:cubicBezTo>
                  <a:lnTo>
                    <a:pt x="4862" y="0"/>
                  </a:lnTo>
                  <a:close/>
                  <a:moveTo>
                    <a:pt x="4609" y="377"/>
                  </a:moveTo>
                  <a:lnTo>
                    <a:pt x="16991" y="377"/>
                  </a:lnTo>
                  <a:cubicBezTo>
                    <a:pt x="18073" y="377"/>
                    <a:pt x="18624" y="376"/>
                    <a:pt x="19208" y="468"/>
                  </a:cubicBezTo>
                  <a:cubicBezTo>
                    <a:pt x="19847" y="582"/>
                    <a:pt x="20351" y="831"/>
                    <a:pt x="20583" y="1146"/>
                  </a:cubicBezTo>
                  <a:cubicBezTo>
                    <a:pt x="20768" y="1434"/>
                    <a:pt x="20768" y="1706"/>
                    <a:pt x="20768" y="2249"/>
                  </a:cubicBezTo>
                  <a:lnTo>
                    <a:pt x="20768" y="19359"/>
                  </a:lnTo>
                  <a:cubicBezTo>
                    <a:pt x="20768" y="19893"/>
                    <a:pt x="20768" y="20165"/>
                    <a:pt x="20583" y="20453"/>
                  </a:cubicBezTo>
                  <a:cubicBezTo>
                    <a:pt x="20351" y="20768"/>
                    <a:pt x="19847" y="21017"/>
                    <a:pt x="19208" y="21132"/>
                  </a:cubicBezTo>
                  <a:cubicBezTo>
                    <a:pt x="18624" y="21223"/>
                    <a:pt x="18073" y="21223"/>
                    <a:pt x="16974" y="21223"/>
                  </a:cubicBezTo>
                  <a:lnTo>
                    <a:pt x="4609" y="21223"/>
                  </a:lnTo>
                  <a:cubicBezTo>
                    <a:pt x="3527" y="21223"/>
                    <a:pt x="2976" y="21223"/>
                    <a:pt x="2392" y="21132"/>
                  </a:cubicBezTo>
                  <a:cubicBezTo>
                    <a:pt x="1753" y="21017"/>
                    <a:pt x="1251" y="20768"/>
                    <a:pt x="1018" y="20453"/>
                  </a:cubicBezTo>
                  <a:cubicBezTo>
                    <a:pt x="833" y="20165"/>
                    <a:pt x="832" y="19893"/>
                    <a:pt x="832" y="19351"/>
                  </a:cubicBezTo>
                  <a:lnTo>
                    <a:pt x="832" y="2240"/>
                  </a:lnTo>
                  <a:cubicBezTo>
                    <a:pt x="832" y="1706"/>
                    <a:pt x="833" y="1434"/>
                    <a:pt x="1018" y="1146"/>
                  </a:cubicBezTo>
                  <a:cubicBezTo>
                    <a:pt x="1251" y="831"/>
                    <a:pt x="1753" y="582"/>
                    <a:pt x="2392" y="468"/>
                  </a:cubicBezTo>
                  <a:cubicBezTo>
                    <a:pt x="2973" y="377"/>
                    <a:pt x="3522" y="377"/>
                    <a:pt x="4609" y="377"/>
                  </a:cubicBezTo>
                  <a:close/>
                </a:path>
              </a:pathLst>
            </a:custGeom>
            <a:solidFill>
              <a:srgbClr val="41404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64" name="Фигура"/>
            <p:cNvSpPr/>
            <p:nvPr/>
          </p:nvSpPr>
          <p:spPr>
            <a:xfrm>
              <a:off x="114776" y="74610"/>
              <a:ext cx="4747435" cy="9771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78" y="0"/>
                  </a:moveTo>
                  <a:cubicBezTo>
                    <a:pt x="3189" y="0"/>
                    <a:pt x="2539" y="1"/>
                    <a:pt x="1850" y="107"/>
                  </a:cubicBezTo>
                  <a:cubicBezTo>
                    <a:pt x="1093" y="241"/>
                    <a:pt x="495" y="531"/>
                    <a:pt x="219" y="899"/>
                  </a:cubicBezTo>
                  <a:cubicBezTo>
                    <a:pt x="0" y="1235"/>
                    <a:pt x="0" y="1552"/>
                    <a:pt x="0" y="2175"/>
                  </a:cubicBezTo>
                  <a:lnTo>
                    <a:pt x="0" y="19415"/>
                  </a:lnTo>
                  <a:cubicBezTo>
                    <a:pt x="0" y="20049"/>
                    <a:pt x="0" y="20365"/>
                    <a:pt x="219" y="20701"/>
                  </a:cubicBezTo>
                  <a:cubicBezTo>
                    <a:pt x="495" y="21069"/>
                    <a:pt x="1093" y="21359"/>
                    <a:pt x="1850" y="21493"/>
                  </a:cubicBezTo>
                  <a:cubicBezTo>
                    <a:pt x="2543" y="21600"/>
                    <a:pt x="3194" y="21600"/>
                    <a:pt x="4478" y="21600"/>
                  </a:cubicBezTo>
                  <a:lnTo>
                    <a:pt x="17103" y="21600"/>
                  </a:lnTo>
                  <a:cubicBezTo>
                    <a:pt x="18407" y="21600"/>
                    <a:pt x="19057" y="21600"/>
                    <a:pt x="19750" y="21493"/>
                  </a:cubicBezTo>
                  <a:cubicBezTo>
                    <a:pt x="20507" y="21359"/>
                    <a:pt x="21105" y="21069"/>
                    <a:pt x="21381" y="20701"/>
                  </a:cubicBezTo>
                  <a:cubicBezTo>
                    <a:pt x="21600" y="20365"/>
                    <a:pt x="21600" y="20048"/>
                    <a:pt x="21600" y="19425"/>
                  </a:cubicBezTo>
                  <a:lnTo>
                    <a:pt x="21600" y="2185"/>
                  </a:lnTo>
                  <a:cubicBezTo>
                    <a:pt x="21600" y="1551"/>
                    <a:pt x="21600" y="1235"/>
                    <a:pt x="21381" y="899"/>
                  </a:cubicBezTo>
                  <a:cubicBezTo>
                    <a:pt x="21105" y="531"/>
                    <a:pt x="20507" y="241"/>
                    <a:pt x="19750" y="107"/>
                  </a:cubicBezTo>
                  <a:cubicBezTo>
                    <a:pt x="19057" y="0"/>
                    <a:pt x="18406" y="0"/>
                    <a:pt x="17122" y="0"/>
                  </a:cubicBezTo>
                  <a:lnTo>
                    <a:pt x="4478" y="0"/>
                  </a:lnTo>
                  <a:close/>
                  <a:moveTo>
                    <a:pt x="4068" y="499"/>
                  </a:moveTo>
                  <a:lnTo>
                    <a:pt x="5025" y="499"/>
                  </a:lnTo>
                  <a:cubicBezTo>
                    <a:pt x="5096" y="503"/>
                    <a:pt x="5163" y="515"/>
                    <a:pt x="5212" y="541"/>
                  </a:cubicBezTo>
                  <a:cubicBezTo>
                    <a:pt x="5257" y="565"/>
                    <a:pt x="5280" y="596"/>
                    <a:pt x="5285" y="628"/>
                  </a:cubicBezTo>
                  <a:cubicBezTo>
                    <a:pt x="5292" y="675"/>
                    <a:pt x="5300" y="719"/>
                    <a:pt x="5312" y="761"/>
                  </a:cubicBezTo>
                  <a:cubicBezTo>
                    <a:pt x="5325" y="807"/>
                    <a:pt x="5343" y="851"/>
                    <a:pt x="5369" y="893"/>
                  </a:cubicBezTo>
                  <a:cubicBezTo>
                    <a:pt x="5426" y="969"/>
                    <a:pt x="5516" y="1037"/>
                    <a:pt x="5631" y="1092"/>
                  </a:cubicBezTo>
                  <a:cubicBezTo>
                    <a:pt x="5746" y="1148"/>
                    <a:pt x="5886" y="1192"/>
                    <a:pt x="6042" y="1220"/>
                  </a:cubicBezTo>
                  <a:cubicBezTo>
                    <a:pt x="6185" y="1242"/>
                    <a:pt x="6324" y="1253"/>
                    <a:pt x="6494" y="1258"/>
                  </a:cubicBezTo>
                  <a:cubicBezTo>
                    <a:pt x="6664" y="1264"/>
                    <a:pt x="6866" y="1263"/>
                    <a:pt x="7135" y="1263"/>
                  </a:cubicBezTo>
                  <a:lnTo>
                    <a:pt x="14440" y="1263"/>
                  </a:lnTo>
                  <a:cubicBezTo>
                    <a:pt x="14708" y="1263"/>
                    <a:pt x="14910" y="1264"/>
                    <a:pt x="15080" y="1258"/>
                  </a:cubicBezTo>
                  <a:cubicBezTo>
                    <a:pt x="15251" y="1253"/>
                    <a:pt x="15390" y="1242"/>
                    <a:pt x="15533" y="1220"/>
                  </a:cubicBezTo>
                  <a:cubicBezTo>
                    <a:pt x="15689" y="1192"/>
                    <a:pt x="15829" y="1148"/>
                    <a:pt x="15944" y="1092"/>
                  </a:cubicBezTo>
                  <a:cubicBezTo>
                    <a:pt x="16058" y="1037"/>
                    <a:pt x="16148" y="969"/>
                    <a:pt x="16205" y="893"/>
                  </a:cubicBezTo>
                  <a:cubicBezTo>
                    <a:pt x="16232" y="851"/>
                    <a:pt x="16249" y="807"/>
                    <a:pt x="16262" y="761"/>
                  </a:cubicBezTo>
                  <a:cubicBezTo>
                    <a:pt x="16274" y="719"/>
                    <a:pt x="16282" y="675"/>
                    <a:pt x="16289" y="628"/>
                  </a:cubicBezTo>
                  <a:cubicBezTo>
                    <a:pt x="16294" y="596"/>
                    <a:pt x="16318" y="565"/>
                    <a:pt x="16362" y="541"/>
                  </a:cubicBezTo>
                  <a:cubicBezTo>
                    <a:pt x="16412" y="515"/>
                    <a:pt x="16480" y="503"/>
                    <a:pt x="16551" y="499"/>
                  </a:cubicBezTo>
                  <a:lnTo>
                    <a:pt x="17532" y="499"/>
                  </a:lnTo>
                  <a:cubicBezTo>
                    <a:pt x="18404" y="499"/>
                    <a:pt x="18846" y="499"/>
                    <a:pt x="19317" y="571"/>
                  </a:cubicBezTo>
                  <a:cubicBezTo>
                    <a:pt x="19831" y="662"/>
                    <a:pt x="20237" y="859"/>
                    <a:pt x="20424" y="1109"/>
                  </a:cubicBezTo>
                  <a:cubicBezTo>
                    <a:pt x="20573" y="1338"/>
                    <a:pt x="20573" y="1553"/>
                    <a:pt x="20573" y="1983"/>
                  </a:cubicBezTo>
                  <a:lnTo>
                    <a:pt x="20573" y="19623"/>
                  </a:lnTo>
                  <a:cubicBezTo>
                    <a:pt x="20573" y="20046"/>
                    <a:pt x="20573" y="20262"/>
                    <a:pt x="20424" y="20491"/>
                  </a:cubicBezTo>
                  <a:cubicBezTo>
                    <a:pt x="20237" y="20741"/>
                    <a:pt x="19831" y="20938"/>
                    <a:pt x="19317" y="21029"/>
                  </a:cubicBezTo>
                  <a:cubicBezTo>
                    <a:pt x="18846" y="21101"/>
                    <a:pt x="18403" y="21101"/>
                    <a:pt x="17517" y="21101"/>
                  </a:cubicBezTo>
                  <a:lnTo>
                    <a:pt x="4068" y="21101"/>
                  </a:lnTo>
                  <a:cubicBezTo>
                    <a:pt x="3196" y="21101"/>
                    <a:pt x="2754" y="21101"/>
                    <a:pt x="2283" y="21029"/>
                  </a:cubicBezTo>
                  <a:cubicBezTo>
                    <a:pt x="1769" y="20938"/>
                    <a:pt x="1363" y="20741"/>
                    <a:pt x="1176" y="20491"/>
                  </a:cubicBezTo>
                  <a:cubicBezTo>
                    <a:pt x="1027" y="20262"/>
                    <a:pt x="1027" y="20047"/>
                    <a:pt x="1027" y="19617"/>
                  </a:cubicBezTo>
                  <a:lnTo>
                    <a:pt x="1027" y="1977"/>
                  </a:lnTo>
                  <a:cubicBezTo>
                    <a:pt x="1027" y="1554"/>
                    <a:pt x="1027" y="1338"/>
                    <a:pt x="1176" y="1109"/>
                  </a:cubicBezTo>
                  <a:cubicBezTo>
                    <a:pt x="1363" y="859"/>
                    <a:pt x="1769" y="662"/>
                    <a:pt x="2283" y="571"/>
                  </a:cubicBezTo>
                  <a:cubicBezTo>
                    <a:pt x="2751" y="499"/>
                    <a:pt x="3195" y="499"/>
                    <a:pt x="4068" y="499"/>
                  </a:cubicBezTo>
                  <a:close/>
                </a:path>
              </a:pathLst>
            </a:custGeom>
            <a:solidFill>
              <a:srgbClr val="131313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65" name="Кружок"/>
            <p:cNvSpPr/>
            <p:nvPr/>
          </p:nvSpPr>
          <p:spPr>
            <a:xfrm>
              <a:off x="2931641" y="318732"/>
              <a:ext cx="139949" cy="139949"/>
            </a:xfrm>
            <a:prstGeom prst="ellipse">
              <a:avLst/>
            </a:prstGeom>
            <a:solidFill>
              <a:srgbClr val="41404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66" name="Фигура"/>
            <p:cNvSpPr/>
            <p:nvPr/>
          </p:nvSpPr>
          <p:spPr>
            <a:xfrm>
              <a:off x="2185304" y="346607"/>
              <a:ext cx="598025" cy="84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4" y="0"/>
                  </a:moveTo>
                  <a:cubicBezTo>
                    <a:pt x="1103" y="0"/>
                    <a:pt x="729" y="1260"/>
                    <a:pt x="453" y="3213"/>
                  </a:cubicBezTo>
                  <a:cubicBezTo>
                    <a:pt x="178" y="5166"/>
                    <a:pt x="0" y="7820"/>
                    <a:pt x="0" y="10800"/>
                  </a:cubicBezTo>
                  <a:cubicBezTo>
                    <a:pt x="0" y="16761"/>
                    <a:pt x="683" y="21600"/>
                    <a:pt x="1524" y="21600"/>
                  </a:cubicBezTo>
                  <a:cubicBezTo>
                    <a:pt x="1961" y="21600"/>
                    <a:pt x="2397" y="21600"/>
                    <a:pt x="2834" y="21600"/>
                  </a:cubicBezTo>
                  <a:cubicBezTo>
                    <a:pt x="5336" y="21600"/>
                    <a:pt x="7838" y="21600"/>
                    <a:pt x="10340" y="21600"/>
                  </a:cubicBezTo>
                  <a:cubicBezTo>
                    <a:pt x="10533" y="21600"/>
                    <a:pt x="10727" y="21600"/>
                    <a:pt x="10920" y="21600"/>
                  </a:cubicBezTo>
                  <a:lnTo>
                    <a:pt x="20076" y="21600"/>
                  </a:lnTo>
                  <a:cubicBezTo>
                    <a:pt x="20497" y="21600"/>
                    <a:pt x="20871" y="20340"/>
                    <a:pt x="21147" y="18387"/>
                  </a:cubicBezTo>
                  <a:cubicBezTo>
                    <a:pt x="21422" y="16434"/>
                    <a:pt x="21600" y="13780"/>
                    <a:pt x="21600" y="10800"/>
                  </a:cubicBezTo>
                  <a:cubicBezTo>
                    <a:pt x="21600" y="4839"/>
                    <a:pt x="20917" y="0"/>
                    <a:pt x="20076" y="0"/>
                  </a:cubicBezTo>
                  <a:cubicBezTo>
                    <a:pt x="19639" y="0"/>
                    <a:pt x="19203" y="0"/>
                    <a:pt x="18766" y="0"/>
                  </a:cubicBezTo>
                  <a:cubicBezTo>
                    <a:pt x="16264" y="0"/>
                    <a:pt x="13762" y="0"/>
                    <a:pt x="11260" y="0"/>
                  </a:cubicBezTo>
                  <a:lnTo>
                    <a:pt x="1524" y="0"/>
                  </a:lnTo>
                  <a:close/>
                </a:path>
              </a:pathLst>
            </a:custGeom>
            <a:solidFill>
              <a:srgbClr val="41404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</p:grpSp>
      <p:grpSp>
        <p:nvGrpSpPr>
          <p:cNvPr id="67" name="Группа"/>
          <p:cNvGrpSpPr/>
          <p:nvPr/>
        </p:nvGrpSpPr>
        <p:grpSpPr>
          <a:xfrm>
            <a:off x="13784436" y="6932586"/>
            <a:ext cx="10405511" cy="5985757"/>
            <a:chOff x="0" y="0"/>
            <a:chExt cx="12682849" cy="7305770"/>
          </a:xfrm>
        </p:grpSpPr>
        <p:sp>
          <p:nvSpPr>
            <p:cNvPr id="68" name="Фигура"/>
            <p:cNvSpPr/>
            <p:nvPr/>
          </p:nvSpPr>
          <p:spPr>
            <a:xfrm>
              <a:off x="1180585" y="-1"/>
              <a:ext cx="10321679" cy="7160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7" y="0"/>
                  </a:moveTo>
                  <a:lnTo>
                    <a:pt x="20463" y="0"/>
                  </a:lnTo>
                  <a:cubicBezTo>
                    <a:pt x="20626" y="0"/>
                    <a:pt x="20749" y="0"/>
                    <a:pt x="20853" y="10"/>
                  </a:cubicBezTo>
                  <a:cubicBezTo>
                    <a:pt x="20957" y="20"/>
                    <a:pt x="21042" y="40"/>
                    <a:pt x="21130" y="80"/>
                  </a:cubicBezTo>
                  <a:cubicBezTo>
                    <a:pt x="21227" y="131"/>
                    <a:pt x="21313" y="211"/>
                    <a:pt x="21383" y="313"/>
                  </a:cubicBezTo>
                  <a:cubicBezTo>
                    <a:pt x="21454" y="414"/>
                    <a:pt x="21509" y="538"/>
                    <a:pt x="21544" y="677"/>
                  </a:cubicBezTo>
                  <a:cubicBezTo>
                    <a:pt x="21572" y="804"/>
                    <a:pt x="21586" y="927"/>
                    <a:pt x="21593" y="1078"/>
                  </a:cubicBezTo>
                  <a:cubicBezTo>
                    <a:pt x="21600" y="1229"/>
                    <a:pt x="21600" y="1408"/>
                    <a:pt x="21600" y="1646"/>
                  </a:cubicBezTo>
                  <a:lnTo>
                    <a:pt x="21600" y="19961"/>
                  </a:lnTo>
                  <a:cubicBezTo>
                    <a:pt x="21600" y="20196"/>
                    <a:pt x="21600" y="20373"/>
                    <a:pt x="21593" y="20523"/>
                  </a:cubicBezTo>
                  <a:cubicBezTo>
                    <a:pt x="21586" y="20673"/>
                    <a:pt x="21572" y="20796"/>
                    <a:pt x="21544" y="20923"/>
                  </a:cubicBezTo>
                  <a:cubicBezTo>
                    <a:pt x="21509" y="21062"/>
                    <a:pt x="21454" y="21186"/>
                    <a:pt x="21383" y="21287"/>
                  </a:cubicBezTo>
                  <a:cubicBezTo>
                    <a:pt x="21313" y="21389"/>
                    <a:pt x="21227" y="21469"/>
                    <a:pt x="21130" y="21520"/>
                  </a:cubicBezTo>
                  <a:cubicBezTo>
                    <a:pt x="21042" y="21560"/>
                    <a:pt x="20957" y="21580"/>
                    <a:pt x="20852" y="21590"/>
                  </a:cubicBezTo>
                  <a:cubicBezTo>
                    <a:pt x="20748" y="21600"/>
                    <a:pt x="20624" y="21600"/>
                    <a:pt x="20458" y="21600"/>
                  </a:cubicBezTo>
                  <a:lnTo>
                    <a:pt x="1137" y="21600"/>
                  </a:lnTo>
                  <a:cubicBezTo>
                    <a:pt x="974" y="21600"/>
                    <a:pt x="851" y="21600"/>
                    <a:pt x="747" y="21590"/>
                  </a:cubicBezTo>
                  <a:cubicBezTo>
                    <a:pt x="643" y="21580"/>
                    <a:pt x="558" y="21560"/>
                    <a:pt x="470" y="21520"/>
                  </a:cubicBezTo>
                  <a:cubicBezTo>
                    <a:pt x="373" y="21469"/>
                    <a:pt x="287" y="21389"/>
                    <a:pt x="217" y="21287"/>
                  </a:cubicBezTo>
                  <a:cubicBezTo>
                    <a:pt x="146" y="21186"/>
                    <a:pt x="91" y="21062"/>
                    <a:pt x="56" y="20923"/>
                  </a:cubicBezTo>
                  <a:cubicBezTo>
                    <a:pt x="28" y="20796"/>
                    <a:pt x="14" y="20673"/>
                    <a:pt x="7" y="20522"/>
                  </a:cubicBezTo>
                  <a:cubicBezTo>
                    <a:pt x="0" y="20371"/>
                    <a:pt x="0" y="20192"/>
                    <a:pt x="0" y="19954"/>
                  </a:cubicBezTo>
                  <a:lnTo>
                    <a:pt x="0" y="1639"/>
                  </a:lnTo>
                  <a:cubicBezTo>
                    <a:pt x="0" y="1404"/>
                    <a:pt x="0" y="1227"/>
                    <a:pt x="7" y="1077"/>
                  </a:cubicBezTo>
                  <a:cubicBezTo>
                    <a:pt x="14" y="927"/>
                    <a:pt x="28" y="804"/>
                    <a:pt x="56" y="677"/>
                  </a:cubicBezTo>
                  <a:cubicBezTo>
                    <a:pt x="91" y="538"/>
                    <a:pt x="146" y="414"/>
                    <a:pt x="217" y="313"/>
                  </a:cubicBezTo>
                  <a:cubicBezTo>
                    <a:pt x="287" y="211"/>
                    <a:pt x="373" y="131"/>
                    <a:pt x="470" y="80"/>
                  </a:cubicBezTo>
                  <a:cubicBezTo>
                    <a:pt x="558" y="40"/>
                    <a:pt x="643" y="20"/>
                    <a:pt x="748" y="10"/>
                  </a:cubicBezTo>
                  <a:cubicBezTo>
                    <a:pt x="852" y="0"/>
                    <a:pt x="976" y="0"/>
                    <a:pt x="1142" y="0"/>
                  </a:cubicBezTo>
                  <a:lnTo>
                    <a:pt x="1137" y="0"/>
                  </a:lnTo>
                  <a:close/>
                </a:path>
              </a:pathLst>
            </a:custGeom>
            <a:solidFill>
              <a:srgbClr val="C6C7C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69" name="Фигура"/>
            <p:cNvSpPr/>
            <p:nvPr/>
          </p:nvSpPr>
          <p:spPr>
            <a:xfrm>
              <a:off x="1238040" y="58135"/>
              <a:ext cx="10206769" cy="7039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" y="0"/>
                  </a:moveTo>
                  <a:lnTo>
                    <a:pt x="20637" y="0"/>
                  </a:lnTo>
                  <a:cubicBezTo>
                    <a:pt x="20775" y="0"/>
                    <a:pt x="20879" y="0"/>
                    <a:pt x="20967" y="9"/>
                  </a:cubicBezTo>
                  <a:cubicBezTo>
                    <a:pt x="21055" y="17"/>
                    <a:pt x="21128" y="34"/>
                    <a:pt x="21202" y="68"/>
                  </a:cubicBezTo>
                  <a:cubicBezTo>
                    <a:pt x="21284" y="111"/>
                    <a:pt x="21357" y="179"/>
                    <a:pt x="21416" y="266"/>
                  </a:cubicBezTo>
                  <a:cubicBezTo>
                    <a:pt x="21476" y="353"/>
                    <a:pt x="21523" y="459"/>
                    <a:pt x="21553" y="577"/>
                  </a:cubicBezTo>
                  <a:cubicBezTo>
                    <a:pt x="21576" y="685"/>
                    <a:pt x="21588" y="790"/>
                    <a:pt x="21594" y="918"/>
                  </a:cubicBezTo>
                  <a:cubicBezTo>
                    <a:pt x="21600" y="1047"/>
                    <a:pt x="21600" y="1199"/>
                    <a:pt x="21600" y="1402"/>
                  </a:cubicBezTo>
                  <a:lnTo>
                    <a:pt x="21600" y="20204"/>
                  </a:lnTo>
                  <a:cubicBezTo>
                    <a:pt x="21600" y="20404"/>
                    <a:pt x="21600" y="20555"/>
                    <a:pt x="21594" y="20683"/>
                  </a:cubicBezTo>
                  <a:cubicBezTo>
                    <a:pt x="21588" y="20810"/>
                    <a:pt x="21576" y="20915"/>
                    <a:pt x="21553" y="21023"/>
                  </a:cubicBezTo>
                  <a:cubicBezTo>
                    <a:pt x="21523" y="21141"/>
                    <a:pt x="21476" y="21247"/>
                    <a:pt x="21416" y="21334"/>
                  </a:cubicBezTo>
                  <a:cubicBezTo>
                    <a:pt x="21357" y="21421"/>
                    <a:pt x="21284" y="21489"/>
                    <a:pt x="21202" y="21532"/>
                  </a:cubicBezTo>
                  <a:cubicBezTo>
                    <a:pt x="21128" y="21566"/>
                    <a:pt x="21055" y="21583"/>
                    <a:pt x="20967" y="21591"/>
                  </a:cubicBezTo>
                  <a:cubicBezTo>
                    <a:pt x="20878" y="21600"/>
                    <a:pt x="20773" y="21600"/>
                    <a:pt x="20633" y="21600"/>
                  </a:cubicBezTo>
                  <a:lnTo>
                    <a:pt x="963" y="21600"/>
                  </a:lnTo>
                  <a:cubicBezTo>
                    <a:pt x="825" y="21600"/>
                    <a:pt x="721" y="21600"/>
                    <a:pt x="633" y="21591"/>
                  </a:cubicBezTo>
                  <a:cubicBezTo>
                    <a:pt x="545" y="21583"/>
                    <a:pt x="472" y="21566"/>
                    <a:pt x="398" y="21532"/>
                  </a:cubicBezTo>
                  <a:cubicBezTo>
                    <a:pt x="316" y="21489"/>
                    <a:pt x="243" y="21421"/>
                    <a:pt x="184" y="21334"/>
                  </a:cubicBezTo>
                  <a:cubicBezTo>
                    <a:pt x="124" y="21247"/>
                    <a:pt x="77" y="21141"/>
                    <a:pt x="47" y="21023"/>
                  </a:cubicBezTo>
                  <a:cubicBezTo>
                    <a:pt x="24" y="20915"/>
                    <a:pt x="12" y="20810"/>
                    <a:pt x="6" y="20682"/>
                  </a:cubicBezTo>
                  <a:cubicBezTo>
                    <a:pt x="0" y="20553"/>
                    <a:pt x="0" y="20401"/>
                    <a:pt x="0" y="20198"/>
                  </a:cubicBezTo>
                  <a:lnTo>
                    <a:pt x="0" y="1396"/>
                  </a:lnTo>
                  <a:cubicBezTo>
                    <a:pt x="0" y="1196"/>
                    <a:pt x="0" y="1045"/>
                    <a:pt x="6" y="917"/>
                  </a:cubicBezTo>
                  <a:cubicBezTo>
                    <a:pt x="12" y="790"/>
                    <a:pt x="24" y="685"/>
                    <a:pt x="47" y="577"/>
                  </a:cubicBezTo>
                  <a:cubicBezTo>
                    <a:pt x="77" y="459"/>
                    <a:pt x="124" y="353"/>
                    <a:pt x="184" y="266"/>
                  </a:cubicBezTo>
                  <a:cubicBezTo>
                    <a:pt x="243" y="179"/>
                    <a:pt x="316" y="111"/>
                    <a:pt x="398" y="68"/>
                  </a:cubicBezTo>
                  <a:cubicBezTo>
                    <a:pt x="472" y="34"/>
                    <a:pt x="545" y="17"/>
                    <a:pt x="633" y="9"/>
                  </a:cubicBezTo>
                  <a:cubicBezTo>
                    <a:pt x="722" y="0"/>
                    <a:pt x="827" y="0"/>
                    <a:pt x="967" y="0"/>
                  </a:cubicBezTo>
                  <a:lnTo>
                    <a:pt x="963" y="0"/>
                  </a:lnTo>
                  <a:close/>
                </a:path>
              </a:pathLst>
            </a:custGeom>
            <a:solidFill>
              <a:srgbClr val="20202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70" name="Прямоугольник"/>
            <p:cNvSpPr/>
            <p:nvPr/>
          </p:nvSpPr>
          <p:spPr>
            <a:xfrm>
              <a:off x="2277340" y="6757337"/>
              <a:ext cx="8128170" cy="340429"/>
            </a:xfrm>
            <a:prstGeom prst="rect">
              <a:avLst/>
            </a:prstGeom>
            <a:solidFill>
              <a:srgbClr val="2C2C2E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71" name="Фигура"/>
            <p:cNvSpPr/>
            <p:nvPr/>
          </p:nvSpPr>
          <p:spPr>
            <a:xfrm>
              <a:off x="1238026" y="58134"/>
              <a:ext cx="10206797" cy="6705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" y="0"/>
                  </a:moveTo>
                  <a:cubicBezTo>
                    <a:pt x="825" y="0"/>
                    <a:pt x="720" y="0"/>
                    <a:pt x="632" y="9"/>
                  </a:cubicBezTo>
                  <a:cubicBezTo>
                    <a:pt x="544" y="18"/>
                    <a:pt x="472" y="36"/>
                    <a:pt x="398" y="72"/>
                  </a:cubicBezTo>
                  <a:cubicBezTo>
                    <a:pt x="317" y="117"/>
                    <a:pt x="244" y="188"/>
                    <a:pt x="184" y="279"/>
                  </a:cubicBezTo>
                  <a:cubicBezTo>
                    <a:pt x="124" y="370"/>
                    <a:pt x="77" y="481"/>
                    <a:pt x="47" y="605"/>
                  </a:cubicBezTo>
                  <a:cubicBezTo>
                    <a:pt x="24" y="718"/>
                    <a:pt x="12" y="828"/>
                    <a:pt x="6" y="962"/>
                  </a:cubicBezTo>
                  <a:cubicBezTo>
                    <a:pt x="0" y="1097"/>
                    <a:pt x="0" y="1255"/>
                    <a:pt x="0" y="1465"/>
                  </a:cubicBezTo>
                  <a:lnTo>
                    <a:pt x="0" y="18826"/>
                  </a:lnTo>
                  <a:lnTo>
                    <a:pt x="4" y="18826"/>
                  </a:lnTo>
                  <a:lnTo>
                    <a:pt x="4" y="20961"/>
                  </a:lnTo>
                  <a:cubicBezTo>
                    <a:pt x="4" y="21054"/>
                    <a:pt x="4" y="21123"/>
                    <a:pt x="7" y="21182"/>
                  </a:cubicBezTo>
                  <a:cubicBezTo>
                    <a:pt x="9" y="21240"/>
                    <a:pt x="14" y="21288"/>
                    <a:pt x="25" y="21337"/>
                  </a:cubicBezTo>
                  <a:cubicBezTo>
                    <a:pt x="37" y="21391"/>
                    <a:pt x="58" y="21439"/>
                    <a:pt x="84" y="21479"/>
                  </a:cubicBezTo>
                  <a:cubicBezTo>
                    <a:pt x="110" y="21518"/>
                    <a:pt x="141" y="21550"/>
                    <a:pt x="176" y="21569"/>
                  </a:cubicBezTo>
                  <a:cubicBezTo>
                    <a:pt x="209" y="21585"/>
                    <a:pt x="240" y="21592"/>
                    <a:pt x="278" y="21596"/>
                  </a:cubicBezTo>
                  <a:cubicBezTo>
                    <a:pt x="316" y="21600"/>
                    <a:pt x="361" y="21600"/>
                    <a:pt x="421" y="21600"/>
                  </a:cubicBezTo>
                  <a:lnTo>
                    <a:pt x="21177" y="21600"/>
                  </a:lnTo>
                  <a:cubicBezTo>
                    <a:pt x="21238" y="21600"/>
                    <a:pt x="21283" y="21600"/>
                    <a:pt x="21322" y="21596"/>
                  </a:cubicBezTo>
                  <a:cubicBezTo>
                    <a:pt x="21360" y="21592"/>
                    <a:pt x="21391" y="21585"/>
                    <a:pt x="21424" y="21569"/>
                  </a:cubicBezTo>
                  <a:cubicBezTo>
                    <a:pt x="21459" y="21550"/>
                    <a:pt x="21490" y="21518"/>
                    <a:pt x="21516" y="21479"/>
                  </a:cubicBezTo>
                  <a:cubicBezTo>
                    <a:pt x="21542" y="21439"/>
                    <a:pt x="21563" y="21391"/>
                    <a:pt x="21575" y="21337"/>
                  </a:cubicBezTo>
                  <a:cubicBezTo>
                    <a:pt x="21586" y="21288"/>
                    <a:pt x="21591" y="21240"/>
                    <a:pt x="21594" y="21182"/>
                  </a:cubicBezTo>
                  <a:cubicBezTo>
                    <a:pt x="21596" y="21124"/>
                    <a:pt x="21596" y="21055"/>
                    <a:pt x="21596" y="20964"/>
                  </a:cubicBezTo>
                  <a:lnTo>
                    <a:pt x="21596" y="18826"/>
                  </a:lnTo>
                  <a:lnTo>
                    <a:pt x="21600" y="18826"/>
                  </a:lnTo>
                  <a:lnTo>
                    <a:pt x="21600" y="1472"/>
                  </a:lnTo>
                  <a:cubicBezTo>
                    <a:pt x="21600" y="1258"/>
                    <a:pt x="21600" y="1098"/>
                    <a:pt x="21594" y="963"/>
                  </a:cubicBezTo>
                  <a:cubicBezTo>
                    <a:pt x="21588" y="828"/>
                    <a:pt x="21576" y="718"/>
                    <a:pt x="21553" y="605"/>
                  </a:cubicBezTo>
                  <a:cubicBezTo>
                    <a:pt x="21523" y="481"/>
                    <a:pt x="21476" y="370"/>
                    <a:pt x="21416" y="279"/>
                  </a:cubicBezTo>
                  <a:cubicBezTo>
                    <a:pt x="21356" y="188"/>
                    <a:pt x="21283" y="117"/>
                    <a:pt x="21202" y="72"/>
                  </a:cubicBezTo>
                  <a:cubicBezTo>
                    <a:pt x="21128" y="36"/>
                    <a:pt x="21055" y="18"/>
                    <a:pt x="20967" y="9"/>
                  </a:cubicBezTo>
                  <a:cubicBezTo>
                    <a:pt x="20879" y="0"/>
                    <a:pt x="20775" y="0"/>
                    <a:pt x="20637" y="0"/>
                  </a:cubicBezTo>
                  <a:lnTo>
                    <a:pt x="963" y="0"/>
                  </a:lnTo>
                  <a:close/>
                </a:path>
              </a:pathLst>
            </a:custGeom>
            <a:solidFill>
              <a:srgbClr val="131313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72" name="Кружок"/>
            <p:cNvSpPr/>
            <p:nvPr/>
          </p:nvSpPr>
          <p:spPr>
            <a:xfrm>
              <a:off x="6294827" y="224810"/>
              <a:ext cx="93196" cy="93197"/>
            </a:xfrm>
            <a:prstGeom prst="ellipse">
              <a:avLst/>
            </a:prstGeom>
            <a:solidFill>
              <a:srgbClr val="41404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73" name="Фигура"/>
            <p:cNvSpPr/>
            <p:nvPr/>
          </p:nvSpPr>
          <p:spPr>
            <a:xfrm>
              <a:off x="2487" y="7128407"/>
              <a:ext cx="12676256" cy="177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537"/>
                  </a:lnTo>
                  <a:cubicBezTo>
                    <a:pt x="114" y="7998"/>
                    <a:pt x="238" y="12314"/>
                    <a:pt x="369" y="15434"/>
                  </a:cubicBezTo>
                  <a:cubicBezTo>
                    <a:pt x="503" y="18655"/>
                    <a:pt x="643" y="20546"/>
                    <a:pt x="785" y="21036"/>
                  </a:cubicBezTo>
                  <a:lnTo>
                    <a:pt x="10100" y="21530"/>
                  </a:lnTo>
                  <a:lnTo>
                    <a:pt x="10100" y="21600"/>
                  </a:lnTo>
                  <a:lnTo>
                    <a:pt x="10800" y="21565"/>
                  </a:lnTo>
                  <a:lnTo>
                    <a:pt x="11499" y="21600"/>
                  </a:lnTo>
                  <a:lnTo>
                    <a:pt x="11499" y="21530"/>
                  </a:lnTo>
                  <a:lnTo>
                    <a:pt x="20815" y="21036"/>
                  </a:lnTo>
                  <a:cubicBezTo>
                    <a:pt x="20956" y="20546"/>
                    <a:pt x="21097" y="18655"/>
                    <a:pt x="21231" y="15434"/>
                  </a:cubicBezTo>
                  <a:cubicBezTo>
                    <a:pt x="21362" y="12314"/>
                    <a:pt x="21485" y="7998"/>
                    <a:pt x="21600" y="2537"/>
                  </a:cubicBezTo>
                  <a:lnTo>
                    <a:pt x="21600" y="0"/>
                  </a:lnTo>
                  <a:lnTo>
                    <a:pt x="10800" y="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919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74" name="Прямоугольник"/>
            <p:cNvSpPr/>
            <p:nvPr/>
          </p:nvSpPr>
          <p:spPr>
            <a:xfrm>
              <a:off x="0" y="6930503"/>
              <a:ext cx="12682850" cy="216047"/>
            </a:xfrm>
            <a:prstGeom prst="rect">
              <a:avLst/>
            </a:prstGeom>
            <a:solidFill>
              <a:srgbClr val="C6C7C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75" name="Фигура"/>
            <p:cNvSpPr/>
            <p:nvPr/>
          </p:nvSpPr>
          <p:spPr>
            <a:xfrm>
              <a:off x="5452072" y="6930503"/>
              <a:ext cx="1778532" cy="135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0" y="0"/>
                  </a:moveTo>
                  <a:cubicBezTo>
                    <a:pt x="20" y="1331"/>
                    <a:pt x="25" y="2826"/>
                    <a:pt x="56" y="4135"/>
                  </a:cubicBezTo>
                  <a:cubicBezTo>
                    <a:pt x="255" y="11291"/>
                    <a:pt x="690" y="16923"/>
                    <a:pt x="1237" y="19528"/>
                  </a:cubicBezTo>
                  <a:cubicBezTo>
                    <a:pt x="1737" y="21600"/>
                    <a:pt x="2207" y="21595"/>
                    <a:pt x="3134" y="21595"/>
                  </a:cubicBezTo>
                  <a:lnTo>
                    <a:pt x="18455" y="21595"/>
                  </a:lnTo>
                  <a:cubicBezTo>
                    <a:pt x="19397" y="21595"/>
                    <a:pt x="19867" y="21600"/>
                    <a:pt x="20367" y="19528"/>
                  </a:cubicBezTo>
                  <a:cubicBezTo>
                    <a:pt x="20914" y="16923"/>
                    <a:pt x="21345" y="11291"/>
                    <a:pt x="21544" y="4135"/>
                  </a:cubicBezTo>
                  <a:cubicBezTo>
                    <a:pt x="21576" y="2822"/>
                    <a:pt x="21580" y="1334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</p:grpSp>
      <p:pic>
        <p:nvPicPr>
          <p:cNvPr id="76" name="Рисунок 7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43962" y="7338206"/>
            <a:ext cx="7085130" cy="5000343"/>
          </a:xfrm>
          <a:custGeom>
            <a:avLst/>
            <a:gdLst>
              <a:gd name="connsiteX0" fmla="*/ 533635 w 8953500"/>
              <a:gd name="connsiteY0" fmla="*/ 0 h 6318948"/>
              <a:gd name="connsiteX1" fmla="*/ 8419864 w 8953500"/>
              <a:gd name="connsiteY1" fmla="*/ 0 h 6318948"/>
              <a:gd name="connsiteX2" fmla="*/ 8953500 w 8953500"/>
              <a:gd name="connsiteY2" fmla="*/ 533635 h 6318948"/>
              <a:gd name="connsiteX3" fmla="*/ 8953500 w 8953500"/>
              <a:gd name="connsiteY3" fmla="*/ 5785313 h 6318948"/>
              <a:gd name="connsiteX4" fmla="*/ 8419864 w 8953500"/>
              <a:gd name="connsiteY4" fmla="*/ 6318948 h 6318948"/>
              <a:gd name="connsiteX5" fmla="*/ 533635 w 8953500"/>
              <a:gd name="connsiteY5" fmla="*/ 6318948 h 6318948"/>
              <a:gd name="connsiteX6" fmla="*/ 0 w 8953500"/>
              <a:gd name="connsiteY6" fmla="*/ 5785313 h 6318948"/>
              <a:gd name="connsiteX7" fmla="*/ 0 w 8953500"/>
              <a:gd name="connsiteY7" fmla="*/ 533635 h 6318948"/>
              <a:gd name="connsiteX8" fmla="*/ 533635 w 8953500"/>
              <a:gd name="connsiteY8" fmla="*/ 0 h 631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53500" h="6318948">
                <a:moveTo>
                  <a:pt x="533635" y="0"/>
                </a:moveTo>
                <a:lnTo>
                  <a:pt x="8419864" y="0"/>
                </a:lnTo>
                <a:cubicBezTo>
                  <a:pt x="8714584" y="0"/>
                  <a:pt x="8953500" y="238917"/>
                  <a:pt x="8953500" y="533635"/>
                </a:cubicBezTo>
                <a:lnTo>
                  <a:pt x="8953500" y="5785313"/>
                </a:lnTo>
                <a:cubicBezTo>
                  <a:pt x="8953500" y="6080031"/>
                  <a:pt x="8714584" y="6318948"/>
                  <a:pt x="8419864" y="6318948"/>
                </a:cubicBezTo>
                <a:lnTo>
                  <a:pt x="533635" y="6318948"/>
                </a:lnTo>
                <a:cubicBezTo>
                  <a:pt x="238917" y="6318948"/>
                  <a:pt x="0" y="6080031"/>
                  <a:pt x="0" y="5785313"/>
                </a:cubicBezTo>
                <a:lnTo>
                  <a:pt x="0" y="533635"/>
                </a:lnTo>
                <a:cubicBezTo>
                  <a:pt x="0" y="238917"/>
                  <a:pt x="238917" y="0"/>
                  <a:pt x="533635" y="0"/>
                </a:cubicBezTo>
                <a:close/>
              </a:path>
            </a:pathLst>
          </a:custGeom>
        </p:spPr>
      </p:pic>
      <p:sp>
        <p:nvSpPr>
          <p:cNvPr id="77" name="TextBox 76"/>
          <p:cNvSpPr txBox="1"/>
          <p:nvPr/>
        </p:nvSpPr>
        <p:spPr>
          <a:xfrm>
            <a:off x="16088159" y="5837653"/>
            <a:ext cx="70496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platformaexpert.ru</a:t>
            </a:r>
            <a:endParaRPr lang="ru-RU" sz="44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78" name="Graphic 166"/>
          <p:cNvSpPr/>
          <p:nvPr/>
        </p:nvSpPr>
        <p:spPr>
          <a:xfrm>
            <a:off x="15776411" y="5736808"/>
            <a:ext cx="1081860" cy="10368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4835"/>
                  <a:pt x="16765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2" y="21593"/>
                  <a:pt x="21593" y="16762"/>
                  <a:pt x="21600" y="10800"/>
                </a:cubicBezTo>
                <a:close/>
                <a:moveTo>
                  <a:pt x="2316" y="11917"/>
                </a:moveTo>
                <a:lnTo>
                  <a:pt x="4501" y="11917"/>
                </a:lnTo>
                <a:cubicBezTo>
                  <a:pt x="4558" y="12921"/>
                  <a:pt x="4701" y="13918"/>
                  <a:pt x="4929" y="14897"/>
                </a:cubicBezTo>
                <a:lnTo>
                  <a:pt x="3277" y="14897"/>
                </a:lnTo>
                <a:cubicBezTo>
                  <a:pt x="2775" y="13971"/>
                  <a:pt x="2449" y="12961"/>
                  <a:pt x="2316" y="11917"/>
                </a:cubicBezTo>
                <a:close/>
                <a:moveTo>
                  <a:pt x="3284" y="6703"/>
                </a:moveTo>
                <a:lnTo>
                  <a:pt x="4929" y="6703"/>
                </a:lnTo>
                <a:cubicBezTo>
                  <a:pt x="4701" y="7682"/>
                  <a:pt x="4558" y="8679"/>
                  <a:pt x="4501" y="9683"/>
                </a:cubicBezTo>
                <a:lnTo>
                  <a:pt x="2316" y="9683"/>
                </a:lnTo>
                <a:cubicBezTo>
                  <a:pt x="2449" y="8639"/>
                  <a:pt x="2775" y="7629"/>
                  <a:pt x="3277" y="6703"/>
                </a:cubicBezTo>
                <a:close/>
                <a:moveTo>
                  <a:pt x="19288" y="9683"/>
                </a:moveTo>
                <a:lnTo>
                  <a:pt x="17099" y="9683"/>
                </a:lnTo>
                <a:cubicBezTo>
                  <a:pt x="17042" y="8679"/>
                  <a:pt x="16899" y="7682"/>
                  <a:pt x="16671" y="6703"/>
                </a:cubicBezTo>
                <a:lnTo>
                  <a:pt x="18323" y="6703"/>
                </a:lnTo>
                <a:cubicBezTo>
                  <a:pt x="18825" y="7629"/>
                  <a:pt x="19151" y="8639"/>
                  <a:pt x="19284" y="9683"/>
                </a:cubicBezTo>
                <a:close/>
                <a:moveTo>
                  <a:pt x="11917" y="2607"/>
                </a:moveTo>
                <a:cubicBezTo>
                  <a:pt x="12582" y="3093"/>
                  <a:pt x="13120" y="3732"/>
                  <a:pt x="13487" y="4469"/>
                </a:cubicBezTo>
                <a:lnTo>
                  <a:pt x="11917" y="4469"/>
                </a:lnTo>
                <a:close/>
                <a:moveTo>
                  <a:pt x="9683" y="4469"/>
                </a:moveTo>
                <a:lnTo>
                  <a:pt x="8113" y="4469"/>
                </a:lnTo>
                <a:cubicBezTo>
                  <a:pt x="8480" y="3732"/>
                  <a:pt x="9018" y="3093"/>
                  <a:pt x="9683" y="2607"/>
                </a:cubicBezTo>
                <a:close/>
                <a:moveTo>
                  <a:pt x="9683" y="6703"/>
                </a:moveTo>
                <a:lnTo>
                  <a:pt x="9683" y="9683"/>
                </a:lnTo>
                <a:lnTo>
                  <a:pt x="6744" y="9683"/>
                </a:lnTo>
                <a:cubicBezTo>
                  <a:pt x="6805" y="8676"/>
                  <a:pt x="6968" y="7677"/>
                  <a:pt x="7231" y="6703"/>
                </a:cubicBezTo>
                <a:close/>
                <a:moveTo>
                  <a:pt x="9683" y="11917"/>
                </a:moveTo>
                <a:lnTo>
                  <a:pt x="9683" y="14897"/>
                </a:lnTo>
                <a:lnTo>
                  <a:pt x="7231" y="14897"/>
                </a:lnTo>
                <a:cubicBezTo>
                  <a:pt x="6968" y="13923"/>
                  <a:pt x="6805" y="12924"/>
                  <a:pt x="6744" y="11917"/>
                </a:cubicBezTo>
                <a:close/>
                <a:moveTo>
                  <a:pt x="9683" y="17131"/>
                </a:moveTo>
                <a:lnTo>
                  <a:pt x="9683" y="18993"/>
                </a:lnTo>
                <a:cubicBezTo>
                  <a:pt x="9018" y="18507"/>
                  <a:pt x="8480" y="17868"/>
                  <a:pt x="8113" y="17131"/>
                </a:cubicBezTo>
                <a:close/>
                <a:moveTo>
                  <a:pt x="11917" y="17131"/>
                </a:moveTo>
                <a:lnTo>
                  <a:pt x="13487" y="17131"/>
                </a:lnTo>
                <a:cubicBezTo>
                  <a:pt x="13120" y="17868"/>
                  <a:pt x="12582" y="18507"/>
                  <a:pt x="11917" y="18993"/>
                </a:cubicBezTo>
                <a:close/>
                <a:moveTo>
                  <a:pt x="11917" y="14897"/>
                </a:moveTo>
                <a:lnTo>
                  <a:pt x="11917" y="11917"/>
                </a:lnTo>
                <a:lnTo>
                  <a:pt x="14856" y="11917"/>
                </a:lnTo>
                <a:cubicBezTo>
                  <a:pt x="14795" y="12924"/>
                  <a:pt x="14632" y="13923"/>
                  <a:pt x="14369" y="14897"/>
                </a:cubicBezTo>
                <a:close/>
                <a:moveTo>
                  <a:pt x="11917" y="9683"/>
                </a:moveTo>
                <a:lnTo>
                  <a:pt x="11917" y="6703"/>
                </a:lnTo>
                <a:lnTo>
                  <a:pt x="14369" y="6703"/>
                </a:lnTo>
                <a:cubicBezTo>
                  <a:pt x="14632" y="7677"/>
                  <a:pt x="14795" y="8676"/>
                  <a:pt x="14856" y="9683"/>
                </a:cubicBezTo>
                <a:close/>
                <a:moveTo>
                  <a:pt x="15954" y="4469"/>
                </a:moveTo>
                <a:cubicBezTo>
                  <a:pt x="15845" y="4210"/>
                  <a:pt x="15731" y="3958"/>
                  <a:pt x="15610" y="3717"/>
                </a:cubicBezTo>
                <a:cubicBezTo>
                  <a:pt x="15940" y="3946"/>
                  <a:pt x="16254" y="4197"/>
                  <a:pt x="16549" y="4469"/>
                </a:cubicBezTo>
                <a:close/>
                <a:moveTo>
                  <a:pt x="5646" y="4469"/>
                </a:moveTo>
                <a:lnTo>
                  <a:pt x="5050" y="4469"/>
                </a:lnTo>
                <a:cubicBezTo>
                  <a:pt x="5345" y="4197"/>
                  <a:pt x="5658" y="3946"/>
                  <a:pt x="5988" y="3717"/>
                </a:cubicBezTo>
                <a:cubicBezTo>
                  <a:pt x="5868" y="3958"/>
                  <a:pt x="5755" y="4210"/>
                  <a:pt x="5646" y="4469"/>
                </a:cubicBezTo>
                <a:close/>
                <a:moveTo>
                  <a:pt x="5646" y="17131"/>
                </a:moveTo>
                <a:cubicBezTo>
                  <a:pt x="5755" y="17390"/>
                  <a:pt x="5869" y="17641"/>
                  <a:pt x="5990" y="17883"/>
                </a:cubicBezTo>
                <a:cubicBezTo>
                  <a:pt x="5660" y="17654"/>
                  <a:pt x="5346" y="17403"/>
                  <a:pt x="5051" y="17131"/>
                </a:cubicBezTo>
                <a:close/>
                <a:moveTo>
                  <a:pt x="15954" y="17131"/>
                </a:moveTo>
                <a:lnTo>
                  <a:pt x="16550" y="17131"/>
                </a:lnTo>
                <a:cubicBezTo>
                  <a:pt x="16255" y="17403"/>
                  <a:pt x="15942" y="17654"/>
                  <a:pt x="15612" y="17883"/>
                </a:cubicBezTo>
                <a:cubicBezTo>
                  <a:pt x="15732" y="17641"/>
                  <a:pt x="15845" y="17390"/>
                  <a:pt x="15954" y="17131"/>
                </a:cubicBezTo>
                <a:close/>
                <a:moveTo>
                  <a:pt x="16671" y="14897"/>
                </a:moveTo>
                <a:cubicBezTo>
                  <a:pt x="16899" y="13918"/>
                  <a:pt x="17042" y="12921"/>
                  <a:pt x="17099" y="11917"/>
                </a:cubicBezTo>
                <a:lnTo>
                  <a:pt x="19284" y="11917"/>
                </a:lnTo>
                <a:cubicBezTo>
                  <a:pt x="19151" y="12961"/>
                  <a:pt x="18825" y="13971"/>
                  <a:pt x="18323" y="14897"/>
                </a:cubicBezTo>
                <a:close/>
              </a:path>
            </a:pathLst>
          </a:custGeom>
          <a:solidFill>
            <a:srgbClr val="6BB37C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2064555" y="69830"/>
            <a:ext cx="2175641" cy="1986360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53776" y="94245"/>
            <a:ext cx="2034349" cy="203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1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"/>
          <p:cNvGrpSpPr/>
          <p:nvPr/>
        </p:nvGrpSpPr>
        <p:grpSpPr>
          <a:xfrm>
            <a:off x="199320" y="1788228"/>
            <a:ext cx="23994766" cy="11368263"/>
            <a:chOff x="0" y="-1"/>
            <a:chExt cx="12682850" cy="7305771"/>
          </a:xfrm>
        </p:grpSpPr>
        <p:sp>
          <p:nvSpPr>
            <p:cNvPr id="31" name="Фигура"/>
            <p:cNvSpPr/>
            <p:nvPr/>
          </p:nvSpPr>
          <p:spPr>
            <a:xfrm>
              <a:off x="1180585" y="-1"/>
              <a:ext cx="10321679" cy="7160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7" y="0"/>
                  </a:moveTo>
                  <a:lnTo>
                    <a:pt x="20463" y="0"/>
                  </a:lnTo>
                  <a:cubicBezTo>
                    <a:pt x="20626" y="0"/>
                    <a:pt x="20749" y="0"/>
                    <a:pt x="20853" y="10"/>
                  </a:cubicBezTo>
                  <a:cubicBezTo>
                    <a:pt x="20957" y="20"/>
                    <a:pt x="21042" y="40"/>
                    <a:pt x="21130" y="80"/>
                  </a:cubicBezTo>
                  <a:cubicBezTo>
                    <a:pt x="21227" y="131"/>
                    <a:pt x="21313" y="211"/>
                    <a:pt x="21383" y="313"/>
                  </a:cubicBezTo>
                  <a:cubicBezTo>
                    <a:pt x="21454" y="414"/>
                    <a:pt x="21509" y="538"/>
                    <a:pt x="21544" y="677"/>
                  </a:cubicBezTo>
                  <a:cubicBezTo>
                    <a:pt x="21572" y="804"/>
                    <a:pt x="21586" y="927"/>
                    <a:pt x="21593" y="1078"/>
                  </a:cubicBezTo>
                  <a:cubicBezTo>
                    <a:pt x="21600" y="1229"/>
                    <a:pt x="21600" y="1408"/>
                    <a:pt x="21600" y="1646"/>
                  </a:cubicBezTo>
                  <a:lnTo>
                    <a:pt x="21600" y="19961"/>
                  </a:lnTo>
                  <a:cubicBezTo>
                    <a:pt x="21600" y="20196"/>
                    <a:pt x="21600" y="20373"/>
                    <a:pt x="21593" y="20523"/>
                  </a:cubicBezTo>
                  <a:cubicBezTo>
                    <a:pt x="21586" y="20673"/>
                    <a:pt x="21572" y="20796"/>
                    <a:pt x="21544" y="20923"/>
                  </a:cubicBezTo>
                  <a:cubicBezTo>
                    <a:pt x="21509" y="21062"/>
                    <a:pt x="21454" y="21186"/>
                    <a:pt x="21383" y="21287"/>
                  </a:cubicBezTo>
                  <a:cubicBezTo>
                    <a:pt x="21313" y="21389"/>
                    <a:pt x="21227" y="21469"/>
                    <a:pt x="21130" y="21520"/>
                  </a:cubicBezTo>
                  <a:cubicBezTo>
                    <a:pt x="21042" y="21560"/>
                    <a:pt x="20957" y="21580"/>
                    <a:pt x="20852" y="21590"/>
                  </a:cubicBezTo>
                  <a:cubicBezTo>
                    <a:pt x="20748" y="21600"/>
                    <a:pt x="20624" y="21600"/>
                    <a:pt x="20458" y="21600"/>
                  </a:cubicBezTo>
                  <a:lnTo>
                    <a:pt x="1137" y="21600"/>
                  </a:lnTo>
                  <a:cubicBezTo>
                    <a:pt x="974" y="21600"/>
                    <a:pt x="851" y="21600"/>
                    <a:pt x="747" y="21590"/>
                  </a:cubicBezTo>
                  <a:cubicBezTo>
                    <a:pt x="643" y="21580"/>
                    <a:pt x="558" y="21560"/>
                    <a:pt x="470" y="21520"/>
                  </a:cubicBezTo>
                  <a:cubicBezTo>
                    <a:pt x="373" y="21469"/>
                    <a:pt x="287" y="21389"/>
                    <a:pt x="217" y="21287"/>
                  </a:cubicBezTo>
                  <a:cubicBezTo>
                    <a:pt x="146" y="21186"/>
                    <a:pt x="91" y="21062"/>
                    <a:pt x="56" y="20923"/>
                  </a:cubicBezTo>
                  <a:cubicBezTo>
                    <a:pt x="28" y="20796"/>
                    <a:pt x="14" y="20673"/>
                    <a:pt x="7" y="20522"/>
                  </a:cubicBezTo>
                  <a:cubicBezTo>
                    <a:pt x="0" y="20371"/>
                    <a:pt x="0" y="20192"/>
                    <a:pt x="0" y="19954"/>
                  </a:cubicBezTo>
                  <a:lnTo>
                    <a:pt x="0" y="1639"/>
                  </a:lnTo>
                  <a:cubicBezTo>
                    <a:pt x="0" y="1404"/>
                    <a:pt x="0" y="1227"/>
                    <a:pt x="7" y="1077"/>
                  </a:cubicBezTo>
                  <a:cubicBezTo>
                    <a:pt x="14" y="927"/>
                    <a:pt x="28" y="804"/>
                    <a:pt x="56" y="677"/>
                  </a:cubicBezTo>
                  <a:cubicBezTo>
                    <a:pt x="91" y="538"/>
                    <a:pt x="146" y="414"/>
                    <a:pt x="217" y="313"/>
                  </a:cubicBezTo>
                  <a:cubicBezTo>
                    <a:pt x="287" y="211"/>
                    <a:pt x="373" y="131"/>
                    <a:pt x="470" y="80"/>
                  </a:cubicBezTo>
                  <a:cubicBezTo>
                    <a:pt x="558" y="40"/>
                    <a:pt x="643" y="20"/>
                    <a:pt x="748" y="10"/>
                  </a:cubicBezTo>
                  <a:cubicBezTo>
                    <a:pt x="852" y="0"/>
                    <a:pt x="976" y="0"/>
                    <a:pt x="1142" y="0"/>
                  </a:cubicBezTo>
                  <a:lnTo>
                    <a:pt x="1137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2" name="Фигура"/>
            <p:cNvSpPr/>
            <p:nvPr/>
          </p:nvSpPr>
          <p:spPr>
            <a:xfrm>
              <a:off x="1238040" y="58135"/>
              <a:ext cx="10206769" cy="7039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" y="0"/>
                  </a:moveTo>
                  <a:lnTo>
                    <a:pt x="20637" y="0"/>
                  </a:lnTo>
                  <a:cubicBezTo>
                    <a:pt x="20775" y="0"/>
                    <a:pt x="20879" y="0"/>
                    <a:pt x="20967" y="9"/>
                  </a:cubicBezTo>
                  <a:cubicBezTo>
                    <a:pt x="21055" y="17"/>
                    <a:pt x="21128" y="34"/>
                    <a:pt x="21202" y="68"/>
                  </a:cubicBezTo>
                  <a:cubicBezTo>
                    <a:pt x="21284" y="111"/>
                    <a:pt x="21357" y="179"/>
                    <a:pt x="21416" y="266"/>
                  </a:cubicBezTo>
                  <a:cubicBezTo>
                    <a:pt x="21476" y="353"/>
                    <a:pt x="21523" y="459"/>
                    <a:pt x="21553" y="577"/>
                  </a:cubicBezTo>
                  <a:cubicBezTo>
                    <a:pt x="21576" y="685"/>
                    <a:pt x="21588" y="790"/>
                    <a:pt x="21594" y="918"/>
                  </a:cubicBezTo>
                  <a:cubicBezTo>
                    <a:pt x="21600" y="1047"/>
                    <a:pt x="21600" y="1199"/>
                    <a:pt x="21600" y="1402"/>
                  </a:cubicBezTo>
                  <a:lnTo>
                    <a:pt x="21600" y="20204"/>
                  </a:lnTo>
                  <a:cubicBezTo>
                    <a:pt x="21600" y="20404"/>
                    <a:pt x="21600" y="20555"/>
                    <a:pt x="21594" y="20683"/>
                  </a:cubicBezTo>
                  <a:cubicBezTo>
                    <a:pt x="21588" y="20810"/>
                    <a:pt x="21576" y="20915"/>
                    <a:pt x="21553" y="21023"/>
                  </a:cubicBezTo>
                  <a:cubicBezTo>
                    <a:pt x="21523" y="21141"/>
                    <a:pt x="21476" y="21247"/>
                    <a:pt x="21416" y="21334"/>
                  </a:cubicBezTo>
                  <a:cubicBezTo>
                    <a:pt x="21357" y="21421"/>
                    <a:pt x="21284" y="21489"/>
                    <a:pt x="21202" y="21532"/>
                  </a:cubicBezTo>
                  <a:cubicBezTo>
                    <a:pt x="21128" y="21566"/>
                    <a:pt x="21055" y="21583"/>
                    <a:pt x="20967" y="21591"/>
                  </a:cubicBezTo>
                  <a:cubicBezTo>
                    <a:pt x="20878" y="21600"/>
                    <a:pt x="20773" y="21600"/>
                    <a:pt x="20633" y="21600"/>
                  </a:cubicBezTo>
                  <a:lnTo>
                    <a:pt x="963" y="21600"/>
                  </a:lnTo>
                  <a:cubicBezTo>
                    <a:pt x="825" y="21600"/>
                    <a:pt x="721" y="21600"/>
                    <a:pt x="633" y="21591"/>
                  </a:cubicBezTo>
                  <a:cubicBezTo>
                    <a:pt x="545" y="21583"/>
                    <a:pt x="472" y="21566"/>
                    <a:pt x="398" y="21532"/>
                  </a:cubicBezTo>
                  <a:cubicBezTo>
                    <a:pt x="316" y="21489"/>
                    <a:pt x="243" y="21421"/>
                    <a:pt x="184" y="21334"/>
                  </a:cubicBezTo>
                  <a:cubicBezTo>
                    <a:pt x="124" y="21247"/>
                    <a:pt x="77" y="21141"/>
                    <a:pt x="47" y="21023"/>
                  </a:cubicBezTo>
                  <a:cubicBezTo>
                    <a:pt x="24" y="20915"/>
                    <a:pt x="12" y="20810"/>
                    <a:pt x="6" y="20682"/>
                  </a:cubicBezTo>
                  <a:cubicBezTo>
                    <a:pt x="0" y="20553"/>
                    <a:pt x="0" y="20401"/>
                    <a:pt x="0" y="20198"/>
                  </a:cubicBezTo>
                  <a:lnTo>
                    <a:pt x="0" y="1396"/>
                  </a:lnTo>
                  <a:cubicBezTo>
                    <a:pt x="0" y="1196"/>
                    <a:pt x="0" y="1045"/>
                    <a:pt x="6" y="917"/>
                  </a:cubicBezTo>
                  <a:cubicBezTo>
                    <a:pt x="12" y="790"/>
                    <a:pt x="24" y="685"/>
                    <a:pt x="47" y="577"/>
                  </a:cubicBezTo>
                  <a:cubicBezTo>
                    <a:pt x="77" y="459"/>
                    <a:pt x="124" y="353"/>
                    <a:pt x="184" y="266"/>
                  </a:cubicBezTo>
                  <a:cubicBezTo>
                    <a:pt x="243" y="179"/>
                    <a:pt x="316" y="111"/>
                    <a:pt x="398" y="68"/>
                  </a:cubicBezTo>
                  <a:cubicBezTo>
                    <a:pt x="472" y="34"/>
                    <a:pt x="545" y="17"/>
                    <a:pt x="633" y="9"/>
                  </a:cubicBezTo>
                  <a:cubicBezTo>
                    <a:pt x="722" y="0"/>
                    <a:pt x="827" y="0"/>
                    <a:pt x="967" y="0"/>
                  </a:cubicBezTo>
                  <a:lnTo>
                    <a:pt x="963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3" name="Прямоугольник"/>
            <p:cNvSpPr/>
            <p:nvPr/>
          </p:nvSpPr>
          <p:spPr>
            <a:xfrm>
              <a:off x="2277340" y="6757337"/>
              <a:ext cx="8128170" cy="340429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4" name="Фигура"/>
            <p:cNvSpPr/>
            <p:nvPr/>
          </p:nvSpPr>
          <p:spPr>
            <a:xfrm>
              <a:off x="1433645" y="126023"/>
              <a:ext cx="9679159" cy="6700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" y="0"/>
                  </a:moveTo>
                  <a:cubicBezTo>
                    <a:pt x="825" y="0"/>
                    <a:pt x="720" y="0"/>
                    <a:pt x="632" y="9"/>
                  </a:cubicBezTo>
                  <a:cubicBezTo>
                    <a:pt x="544" y="18"/>
                    <a:pt x="472" y="36"/>
                    <a:pt x="398" y="72"/>
                  </a:cubicBezTo>
                  <a:cubicBezTo>
                    <a:pt x="317" y="117"/>
                    <a:pt x="244" y="188"/>
                    <a:pt x="184" y="279"/>
                  </a:cubicBezTo>
                  <a:cubicBezTo>
                    <a:pt x="124" y="370"/>
                    <a:pt x="77" y="481"/>
                    <a:pt x="47" y="605"/>
                  </a:cubicBezTo>
                  <a:cubicBezTo>
                    <a:pt x="24" y="718"/>
                    <a:pt x="12" y="828"/>
                    <a:pt x="6" y="962"/>
                  </a:cubicBezTo>
                  <a:cubicBezTo>
                    <a:pt x="0" y="1097"/>
                    <a:pt x="0" y="1255"/>
                    <a:pt x="0" y="1465"/>
                  </a:cubicBezTo>
                  <a:lnTo>
                    <a:pt x="0" y="18826"/>
                  </a:lnTo>
                  <a:lnTo>
                    <a:pt x="4" y="18826"/>
                  </a:lnTo>
                  <a:lnTo>
                    <a:pt x="4" y="20961"/>
                  </a:lnTo>
                  <a:cubicBezTo>
                    <a:pt x="4" y="21054"/>
                    <a:pt x="4" y="21123"/>
                    <a:pt x="7" y="21182"/>
                  </a:cubicBezTo>
                  <a:cubicBezTo>
                    <a:pt x="9" y="21240"/>
                    <a:pt x="14" y="21288"/>
                    <a:pt x="25" y="21337"/>
                  </a:cubicBezTo>
                  <a:cubicBezTo>
                    <a:pt x="37" y="21391"/>
                    <a:pt x="58" y="21439"/>
                    <a:pt x="84" y="21479"/>
                  </a:cubicBezTo>
                  <a:cubicBezTo>
                    <a:pt x="110" y="21518"/>
                    <a:pt x="141" y="21550"/>
                    <a:pt x="176" y="21569"/>
                  </a:cubicBezTo>
                  <a:cubicBezTo>
                    <a:pt x="209" y="21585"/>
                    <a:pt x="240" y="21592"/>
                    <a:pt x="278" y="21596"/>
                  </a:cubicBezTo>
                  <a:cubicBezTo>
                    <a:pt x="316" y="21600"/>
                    <a:pt x="361" y="21600"/>
                    <a:pt x="421" y="21600"/>
                  </a:cubicBezTo>
                  <a:lnTo>
                    <a:pt x="21177" y="21600"/>
                  </a:lnTo>
                  <a:cubicBezTo>
                    <a:pt x="21238" y="21600"/>
                    <a:pt x="21283" y="21600"/>
                    <a:pt x="21322" y="21596"/>
                  </a:cubicBezTo>
                  <a:cubicBezTo>
                    <a:pt x="21360" y="21592"/>
                    <a:pt x="21391" y="21585"/>
                    <a:pt x="21424" y="21569"/>
                  </a:cubicBezTo>
                  <a:cubicBezTo>
                    <a:pt x="21459" y="21550"/>
                    <a:pt x="21490" y="21518"/>
                    <a:pt x="21516" y="21479"/>
                  </a:cubicBezTo>
                  <a:cubicBezTo>
                    <a:pt x="21542" y="21439"/>
                    <a:pt x="21563" y="21391"/>
                    <a:pt x="21575" y="21337"/>
                  </a:cubicBezTo>
                  <a:cubicBezTo>
                    <a:pt x="21586" y="21288"/>
                    <a:pt x="21591" y="21240"/>
                    <a:pt x="21594" y="21182"/>
                  </a:cubicBezTo>
                  <a:cubicBezTo>
                    <a:pt x="21596" y="21124"/>
                    <a:pt x="21596" y="21055"/>
                    <a:pt x="21596" y="20964"/>
                  </a:cubicBezTo>
                  <a:lnTo>
                    <a:pt x="21596" y="18826"/>
                  </a:lnTo>
                  <a:lnTo>
                    <a:pt x="21600" y="18826"/>
                  </a:lnTo>
                  <a:lnTo>
                    <a:pt x="21600" y="1472"/>
                  </a:lnTo>
                  <a:cubicBezTo>
                    <a:pt x="21600" y="1258"/>
                    <a:pt x="21600" y="1098"/>
                    <a:pt x="21594" y="963"/>
                  </a:cubicBezTo>
                  <a:cubicBezTo>
                    <a:pt x="21588" y="828"/>
                    <a:pt x="21576" y="718"/>
                    <a:pt x="21553" y="605"/>
                  </a:cubicBezTo>
                  <a:cubicBezTo>
                    <a:pt x="21523" y="481"/>
                    <a:pt x="21476" y="370"/>
                    <a:pt x="21416" y="279"/>
                  </a:cubicBezTo>
                  <a:cubicBezTo>
                    <a:pt x="21356" y="188"/>
                    <a:pt x="21283" y="117"/>
                    <a:pt x="21202" y="72"/>
                  </a:cubicBezTo>
                  <a:cubicBezTo>
                    <a:pt x="21128" y="36"/>
                    <a:pt x="21055" y="18"/>
                    <a:pt x="20967" y="9"/>
                  </a:cubicBezTo>
                  <a:cubicBezTo>
                    <a:pt x="20879" y="0"/>
                    <a:pt x="20775" y="0"/>
                    <a:pt x="20637" y="0"/>
                  </a:cubicBezTo>
                  <a:lnTo>
                    <a:pt x="963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35" name="Кружок"/>
            <p:cNvSpPr/>
            <p:nvPr/>
          </p:nvSpPr>
          <p:spPr>
            <a:xfrm>
              <a:off x="6294827" y="224810"/>
              <a:ext cx="93196" cy="93197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6" name="Фигура"/>
            <p:cNvSpPr/>
            <p:nvPr/>
          </p:nvSpPr>
          <p:spPr>
            <a:xfrm>
              <a:off x="2487" y="7128407"/>
              <a:ext cx="12676256" cy="177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537"/>
                  </a:lnTo>
                  <a:cubicBezTo>
                    <a:pt x="114" y="7998"/>
                    <a:pt x="238" y="12314"/>
                    <a:pt x="369" y="15434"/>
                  </a:cubicBezTo>
                  <a:cubicBezTo>
                    <a:pt x="503" y="18655"/>
                    <a:pt x="643" y="20546"/>
                    <a:pt x="785" y="21036"/>
                  </a:cubicBezTo>
                  <a:lnTo>
                    <a:pt x="10100" y="21530"/>
                  </a:lnTo>
                  <a:lnTo>
                    <a:pt x="10100" y="21600"/>
                  </a:lnTo>
                  <a:lnTo>
                    <a:pt x="10800" y="21565"/>
                  </a:lnTo>
                  <a:lnTo>
                    <a:pt x="11499" y="21600"/>
                  </a:lnTo>
                  <a:lnTo>
                    <a:pt x="11499" y="21530"/>
                  </a:lnTo>
                  <a:lnTo>
                    <a:pt x="20815" y="21036"/>
                  </a:lnTo>
                  <a:cubicBezTo>
                    <a:pt x="20956" y="20546"/>
                    <a:pt x="21097" y="18655"/>
                    <a:pt x="21231" y="15434"/>
                  </a:cubicBezTo>
                  <a:cubicBezTo>
                    <a:pt x="21362" y="12314"/>
                    <a:pt x="21485" y="7998"/>
                    <a:pt x="21600" y="2537"/>
                  </a:cubicBezTo>
                  <a:lnTo>
                    <a:pt x="21600" y="0"/>
                  </a:lnTo>
                  <a:lnTo>
                    <a:pt x="10800" y="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7" name="Прямоугольник"/>
            <p:cNvSpPr/>
            <p:nvPr/>
          </p:nvSpPr>
          <p:spPr>
            <a:xfrm>
              <a:off x="0" y="6930503"/>
              <a:ext cx="12682850" cy="21604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8" name="Фигура"/>
            <p:cNvSpPr/>
            <p:nvPr/>
          </p:nvSpPr>
          <p:spPr>
            <a:xfrm>
              <a:off x="5452072" y="6930503"/>
              <a:ext cx="1778532" cy="135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0" y="0"/>
                  </a:moveTo>
                  <a:cubicBezTo>
                    <a:pt x="20" y="1331"/>
                    <a:pt x="25" y="2826"/>
                    <a:pt x="56" y="4135"/>
                  </a:cubicBezTo>
                  <a:cubicBezTo>
                    <a:pt x="255" y="11291"/>
                    <a:pt x="690" y="16923"/>
                    <a:pt x="1237" y="19528"/>
                  </a:cubicBezTo>
                  <a:cubicBezTo>
                    <a:pt x="1737" y="21600"/>
                    <a:pt x="2207" y="21595"/>
                    <a:pt x="3134" y="21595"/>
                  </a:cubicBezTo>
                  <a:lnTo>
                    <a:pt x="18455" y="21595"/>
                  </a:lnTo>
                  <a:cubicBezTo>
                    <a:pt x="19397" y="21595"/>
                    <a:pt x="19867" y="21600"/>
                    <a:pt x="20367" y="19528"/>
                  </a:cubicBezTo>
                  <a:cubicBezTo>
                    <a:pt x="20914" y="16923"/>
                    <a:pt x="21345" y="11291"/>
                    <a:pt x="21544" y="4135"/>
                  </a:cubicBezTo>
                  <a:cubicBezTo>
                    <a:pt x="21576" y="2822"/>
                    <a:pt x="21580" y="1334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aphicFrame>
        <p:nvGraphicFramePr>
          <p:cNvPr id="30" name="Схема 29"/>
          <p:cNvGraphicFramePr/>
          <p:nvPr>
            <p:extLst>
              <p:ext uri="{D42A27DB-BD31-4B8C-83A1-F6EECF244321}">
                <p14:modId xmlns:p14="http://schemas.microsoft.com/office/powerpoint/2010/main" val="3262146886"/>
              </p:ext>
            </p:extLst>
          </p:nvPr>
        </p:nvGraphicFramePr>
        <p:xfrm>
          <a:off x="3937411" y="2210190"/>
          <a:ext cx="16533970" cy="626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5" name="Скругленный прямоугольник 44"/>
          <p:cNvSpPr/>
          <p:nvPr/>
        </p:nvSpPr>
        <p:spPr>
          <a:xfrm>
            <a:off x="5963791" y="8478251"/>
            <a:ext cx="12278357" cy="681038"/>
          </a:xfrm>
          <a:prstGeom prst="roundRect">
            <a:avLst/>
          </a:prstGeom>
          <a:solidFill>
            <a:srgbClr val="CDF1D9"/>
          </a:solidFill>
          <a:ln>
            <a:solidFill>
              <a:srgbClr val="9CD2A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2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 </a:t>
            </a:r>
            <a:r>
              <a:rPr lang="ru-RU" sz="34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Проработка документов на высоком уровне</a:t>
            </a:r>
            <a:endParaRPr lang="ru-RU" sz="34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49" name="Стрелка вправо 48"/>
          <p:cNvSpPr/>
          <p:nvPr/>
        </p:nvSpPr>
        <p:spPr>
          <a:xfrm rot="5400000">
            <a:off x="11391000" y="9471875"/>
            <a:ext cx="1353346" cy="1091133"/>
          </a:xfrm>
          <a:prstGeom prst="rightArrow">
            <a:avLst/>
          </a:prstGeom>
          <a:solidFill>
            <a:srgbClr val="0070C0">
              <a:alpha val="73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3931838" y="10872201"/>
            <a:ext cx="16342265" cy="1259919"/>
          </a:xfrm>
          <a:prstGeom prst="roundRect">
            <a:avLst/>
          </a:prstGeom>
          <a:solidFill>
            <a:srgbClr val="BCC4F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2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 </a:t>
            </a:r>
            <a:r>
              <a:rPr lang="ru-RU" sz="3400" b="0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Обеспечивает проведение экспертизы в нормативные сроки, установленные в соответствии с частью 7 ст. 49 ГрК России (с </a:t>
            </a:r>
            <a:r>
              <a:rPr lang="ru-RU" sz="34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учётом </a:t>
            </a:r>
            <a:r>
              <a:rPr lang="ru-RU" sz="3400" b="0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продления на 20 р.д.)</a:t>
            </a: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315" y="9204536"/>
            <a:ext cx="1239066" cy="1239066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4965" y="9204536"/>
            <a:ext cx="1239066" cy="1239066"/>
          </a:xfrm>
          <a:prstGeom prst="rect">
            <a:avLst/>
          </a:prstGeom>
        </p:spPr>
      </p:pic>
      <p:sp>
        <p:nvSpPr>
          <p:cNvPr id="20" name="Trend 2021."/>
          <p:cNvSpPr txBox="1"/>
          <p:nvPr/>
        </p:nvSpPr>
        <p:spPr>
          <a:xfrm>
            <a:off x="1053266" y="1084282"/>
            <a:ext cx="114042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kumimoji="0" lang="ru-RU" sz="51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ExtraBold"/>
            </a:endParaRPr>
          </a:p>
        </p:txBody>
      </p:sp>
      <p:sp>
        <p:nvSpPr>
          <p:cNvPr id="24" name="Прямоугольный треугольник 23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  <a:latin typeface="Montserrat Bold"/>
              </a:rPr>
              <a:t>3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5887"/>
            <a:ext cx="24396290" cy="1416537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953009" y="238670"/>
            <a:ext cx="22484321" cy="887422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51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КРИТЕРИИ, ВЛИЯЮЩИЕ НА СРОК ПРОВЕДЕНИЯ </a:t>
            </a:r>
            <a:r>
              <a:rPr lang="ru-RU" sz="51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ПРОВЕРКИ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26441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"/>
          <a:stretch/>
        </p:blipFill>
        <p:spPr>
          <a:xfrm>
            <a:off x="-15497" y="0"/>
            <a:ext cx="1387097" cy="13716000"/>
          </a:xfrm>
          <a:prstGeom prst="roundRect">
            <a:avLst>
              <a:gd name="adj" fmla="val 2250"/>
            </a:avLst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5887"/>
            <a:ext cx="24396290" cy="14165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552536" y="11564182"/>
            <a:ext cx="14181100" cy="1087477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3200" b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r>
              <a:rPr lang="ru-RU" dirty="0"/>
              <a:t>РАЗДЕЛ </a:t>
            </a:r>
            <a:r>
              <a:rPr lang="en-US" dirty="0"/>
              <a:t>III </a:t>
            </a:r>
            <a:r>
              <a:rPr lang="ru-RU" dirty="0"/>
              <a:t>«ИНЫЕ ТРЕБОВАНИЯ К ПРОЕКТИРОВАНИЮ»</a:t>
            </a:r>
          </a:p>
          <a:p>
            <a:r>
              <a:rPr lang="ru-RU" dirty="0"/>
              <a:t>39. ТРЕБОВАНИЯ К ПОДГОТОВКЕ </a:t>
            </a:r>
            <a:r>
              <a:rPr lang="ru-RU"/>
              <a:t>СМЕТНОЙ ДОКУМЕНТАЦИИ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297108" y="3003474"/>
            <a:ext cx="3463611" cy="656590"/>
          </a:xfrm>
          <a:prstGeom prst="rect">
            <a:avLst/>
          </a:prstGeom>
          <a:solidFill>
            <a:srgbClr val="00669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ru-RU" sz="2400" dirty="0" smtClean="0">
                <a:solidFill>
                  <a:schemeClr val="bg1"/>
                </a:solidFill>
                <a:latin typeface="Montserrat ExtraBold"/>
              </a:rPr>
              <a:t>     В ЭТОМ ПУНКТЕ: </a:t>
            </a:r>
            <a:endParaRPr lang="ru-RU" sz="2400" dirty="0">
              <a:solidFill>
                <a:schemeClr val="bg1"/>
              </a:solidFill>
              <a:latin typeface="Montserrat Extra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0316" y="4114721"/>
            <a:ext cx="17924970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3200" b="0" dirty="0" smtClean="0">
                <a:latin typeface="Montserrat Bold"/>
              </a:rPr>
              <a:t>Указывается метод определения стоимости строительства – базисно-индексный, ресурсно-индексный метод;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18841" y="1158954"/>
            <a:ext cx="15923630" cy="1333698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lnSpc>
                <a:spcPct val="200000"/>
              </a:lnSpc>
              <a:buSzPct val="130000"/>
              <a:defRPr sz="40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r>
              <a:rPr lang="ru-RU" dirty="0"/>
              <a:t>ОСНОВНЫЕ ТРЕБОВАНИЯ К ЗАДАНИЮ НА ПРОЕКТИРОВАНИЕ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892382" y="9444247"/>
            <a:ext cx="20999871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ru-RU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ontserrat Bold"/>
                <a:sym typeface="Helvetica Neue"/>
              </a:rPr>
              <a:t>Приводятся сведения о других затратах для включения в сводный сметный расчет стоимости строительства;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90316" y="6094181"/>
            <a:ext cx="17924970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3200" b="0" baseline="0" dirty="0" smtClean="0">
                <a:latin typeface="Montserrat Bold"/>
              </a:rPr>
              <a:t>Указывается</a:t>
            </a:r>
            <a:r>
              <a:rPr lang="ru-RU" sz="3200" b="0" dirty="0" smtClean="0">
                <a:latin typeface="Montserrat Bold"/>
              </a:rPr>
              <a:t> на необходимость обосновать применение повышающих коэффициентов, учитывающих условия производства работ и усложняющие факторы;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61936" y="5095688"/>
            <a:ext cx="869060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ru-RU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ontserrat Bold"/>
                <a:sym typeface="Helvetica Neue"/>
              </a:rPr>
              <a:t>Определяются</a:t>
            </a:r>
            <a:r>
              <a:rPr kumimoji="0" lang="ru-RU" sz="3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ontserrat Bold"/>
                <a:sym typeface="Helvetica Neue"/>
              </a:rPr>
              <a:t> виды сметных нормативов;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92383" y="7360964"/>
            <a:ext cx="20418266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ru-RU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ontserrat Bold"/>
                <a:sym typeface="Helvetica Neue"/>
              </a:rPr>
              <a:t>При реконструкции или</a:t>
            </a:r>
            <a:r>
              <a:rPr kumimoji="0" lang="ru-RU" sz="3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ontserrat Bold"/>
                <a:sym typeface="Helvetica Neue"/>
              </a:rPr>
              <a:t> капитальном ремонте указывается на необходимость проработать вопрос о возможности использования пригодного для эксплуатации </a:t>
            </a:r>
            <a:r>
              <a:rPr kumimoji="0" lang="ru-RU" sz="3200" b="0" i="0" u="none" strike="noStrike" cap="none" spc="0" normalizeH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ontserrat Bold"/>
                <a:sym typeface="Helvetica Neue"/>
              </a:rPr>
              <a:t>демонтируемых </a:t>
            </a:r>
            <a:r>
              <a:rPr kumimoji="0" lang="ru-RU" sz="3200" b="0" i="0" u="none" strike="noStrike" cap="none" spc="0" normalizeH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ontserrat Bold"/>
                <a:sym typeface="Helvetica Neue"/>
              </a:rPr>
              <a:t>материалов</a:t>
            </a:r>
            <a:endParaRPr kumimoji="0" lang="ru-RU" sz="32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92383" y="10180757"/>
            <a:ext cx="18955226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3200" b="0" dirty="0" smtClean="0">
                <a:latin typeface="Montserrat Bold"/>
              </a:rPr>
              <a:t>Предусматривается перечень материалов, по которым </a:t>
            </a:r>
            <a:r>
              <a:rPr lang="ru-RU" sz="3200" b="0" smtClean="0">
                <a:latin typeface="Montserrat Bold"/>
              </a:rPr>
              <a:t>требуется </a:t>
            </a:r>
            <a:r>
              <a:rPr lang="ru-RU" sz="3200" b="0" smtClean="0">
                <a:latin typeface="Montserrat Bold"/>
              </a:rPr>
              <a:t>перевозка</a:t>
            </a:r>
            <a:endParaRPr kumimoji="0" lang="ru-RU" sz="32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92383" y="8601912"/>
            <a:ext cx="2029025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3200" b="0" baseline="0" dirty="0" smtClean="0">
                <a:latin typeface="Montserrat Bold"/>
              </a:rPr>
              <a:t>Указывается</a:t>
            </a:r>
            <a:r>
              <a:rPr lang="ru-RU" sz="3200" b="0" dirty="0" smtClean="0">
                <a:latin typeface="Montserrat Bold"/>
              </a:rPr>
              <a:t> порядок определения средств для возведения титульных временных зданий и сооружений;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314966" y="4121547"/>
            <a:ext cx="546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66A9C"/>
                </a:solidFill>
                <a:latin typeface="Montserrat Bold"/>
              </a:rPr>
              <a:t>1.</a:t>
            </a:r>
            <a:endParaRPr lang="ru-RU" sz="3200" dirty="0">
              <a:solidFill>
                <a:srgbClr val="066A9C"/>
              </a:solidFill>
              <a:latin typeface="Montserrat Bold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345413" y="5256339"/>
            <a:ext cx="546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66A9C"/>
                </a:solidFill>
                <a:latin typeface="Montserrat Bold"/>
              </a:rPr>
              <a:t>2.</a:t>
            </a:r>
            <a:endParaRPr lang="ru-RU" sz="3200" dirty="0">
              <a:solidFill>
                <a:srgbClr val="066A9C"/>
              </a:solidFill>
              <a:latin typeface="Montserrat 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345276" y="6112891"/>
            <a:ext cx="546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66A9C"/>
                </a:solidFill>
                <a:latin typeface="Montserrat Bold"/>
              </a:rPr>
              <a:t>3.</a:t>
            </a:r>
            <a:endParaRPr lang="ru-RU" sz="3200" dirty="0">
              <a:solidFill>
                <a:srgbClr val="066A9C"/>
              </a:solidFill>
              <a:latin typeface="Montserrat Bold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297108" y="7330873"/>
            <a:ext cx="546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66A9C"/>
                </a:solidFill>
                <a:latin typeface="Montserrat Bold"/>
              </a:rPr>
              <a:t>4.</a:t>
            </a:r>
            <a:endParaRPr lang="ru-RU" sz="3200" dirty="0">
              <a:solidFill>
                <a:srgbClr val="066A9C"/>
              </a:solidFill>
              <a:latin typeface="Montserrat Bold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342249" y="8600176"/>
            <a:ext cx="546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66A9C"/>
                </a:solidFill>
                <a:latin typeface="Montserrat Bold"/>
              </a:rPr>
              <a:t>5</a:t>
            </a:r>
            <a:r>
              <a:rPr lang="ru-RU" sz="3200" dirty="0" smtClean="0">
                <a:solidFill>
                  <a:srgbClr val="066A9C"/>
                </a:solidFill>
                <a:latin typeface="Montserrat Bold"/>
              </a:rPr>
              <a:t>.</a:t>
            </a:r>
            <a:endParaRPr lang="ru-RU" sz="3200" dirty="0">
              <a:solidFill>
                <a:srgbClr val="066A9C"/>
              </a:solidFill>
              <a:latin typeface="Montserrat Bold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342248" y="9456243"/>
            <a:ext cx="546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66A9C"/>
                </a:solidFill>
                <a:latin typeface="Montserrat Bold"/>
              </a:rPr>
              <a:t>6.</a:t>
            </a:r>
            <a:endParaRPr lang="ru-RU" sz="3200" dirty="0">
              <a:solidFill>
                <a:srgbClr val="066A9C"/>
              </a:solidFill>
              <a:latin typeface="Montserrat Bold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297108" y="10381837"/>
            <a:ext cx="546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66A9C"/>
                </a:solidFill>
                <a:latin typeface="Montserrat Bold"/>
              </a:rPr>
              <a:t>7.</a:t>
            </a:r>
            <a:endParaRPr lang="ru-RU" sz="3200" dirty="0">
              <a:solidFill>
                <a:srgbClr val="066A9C"/>
              </a:solidFill>
              <a:latin typeface="Montserrat Bold"/>
            </a:endParaRPr>
          </a:p>
        </p:txBody>
      </p:sp>
      <p:sp>
        <p:nvSpPr>
          <p:cNvPr id="21" name="Прямоугольный треугольник 20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>
                <a:solidFill>
                  <a:schemeClr val="bg1"/>
                </a:solidFill>
                <a:latin typeface="Montserrat Bold"/>
              </a:rPr>
              <a:t>4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-419259" y="-146136"/>
            <a:ext cx="25219309" cy="1661993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51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r>
              <a:rPr lang="ru-RU" smtClean="0"/>
              <a:t>ПРЕДМЕТ ПРОВЕДЕНИЯ ПРОВЕРКИ ДОСТОВЕРНОСТИ ОПРЕДЕЛЕНИЯ СМЕТНОЙ СТОИМОСТИ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08758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5887"/>
            <a:ext cx="24396290" cy="1416537"/>
          </a:xfrm>
          <a:prstGeom prst="rect">
            <a:avLst/>
          </a:prstGeom>
        </p:spPr>
      </p:pic>
      <p:sp>
        <p:nvSpPr>
          <p:cNvPr id="54" name="Trend 2021."/>
          <p:cNvSpPr txBox="1"/>
          <p:nvPr/>
        </p:nvSpPr>
        <p:spPr>
          <a:xfrm>
            <a:off x="1053268" y="1197581"/>
            <a:ext cx="114042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kumimoji="0" lang="ru-RU" sz="51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Extra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09412" y="1837679"/>
            <a:ext cx="13607182" cy="82067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>
              <a:lnSpc>
                <a:spcPct val="150000"/>
              </a:lnSpc>
              <a:defRPr sz="3600" b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r>
              <a:rPr lang="ru-RU" dirty="0"/>
              <a:t>Машиночитаемый </a:t>
            </a:r>
            <a:r>
              <a:rPr lang="en-US" dirty="0"/>
              <a:t>XML-</a:t>
            </a:r>
            <a:r>
              <a:rPr lang="ru-RU" dirty="0"/>
              <a:t>формат задания на проектирование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717" y="4005174"/>
            <a:ext cx="19969819" cy="9203127"/>
          </a:xfrm>
          <a:prstGeom prst="rect">
            <a:avLst/>
          </a:prstGeom>
        </p:spPr>
      </p:pic>
      <p:sp>
        <p:nvSpPr>
          <p:cNvPr id="7" name="Прямоугольный треугольник 6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"/>
          <a:stretch/>
        </p:blipFill>
        <p:spPr>
          <a:xfrm>
            <a:off x="-15497" y="0"/>
            <a:ext cx="1387097" cy="13716000"/>
          </a:xfrm>
          <a:prstGeom prst="roundRect">
            <a:avLst>
              <a:gd name="adj" fmla="val 2250"/>
            </a:avLst>
          </a:prstGeom>
        </p:spPr>
      </p:pic>
      <p:sp>
        <p:nvSpPr>
          <p:cNvPr id="6" name="Прямоугольник 5"/>
          <p:cNvSpPr/>
          <p:nvPr/>
        </p:nvSpPr>
        <p:spPr>
          <a:xfrm>
            <a:off x="2498923" y="-148616"/>
            <a:ext cx="19398444" cy="1661993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51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ЗАДАНИЕ НА ПРОЕКТИРОВАНИЕ ОБЪЕКТА КАПИТАЛЬНОГО СТРОИТЕЛЬСТВА В ФОРМАТЕ XML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11563566" y="2823153"/>
            <a:ext cx="1274610" cy="1074873"/>
          </a:xfrm>
          <a:prstGeom prst="downArrow">
            <a:avLst/>
          </a:prstGeom>
          <a:solidFill>
            <a:srgbClr val="820000">
              <a:alpha val="7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>
              <a:solidFill>
                <a:schemeClr val="bg1"/>
              </a:solidFill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9508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748333" y="3117663"/>
            <a:ext cx="23144668" cy="9358184"/>
            <a:chOff x="1430667" y="2200299"/>
            <a:chExt cx="11652135" cy="4182428"/>
          </a:xfrm>
        </p:grpSpPr>
        <p:sp>
          <p:nvSpPr>
            <p:cNvPr id="15" name="Стрелка вправо 14"/>
            <p:cNvSpPr/>
            <p:nvPr/>
          </p:nvSpPr>
          <p:spPr>
            <a:xfrm>
              <a:off x="2747125" y="2200299"/>
              <a:ext cx="8104767" cy="3938033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  <a:alpha val="7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Полилиния 15"/>
            <p:cNvSpPr/>
            <p:nvPr/>
          </p:nvSpPr>
          <p:spPr>
            <a:xfrm>
              <a:off x="1430667" y="4403733"/>
              <a:ext cx="2881736" cy="1978994"/>
            </a:xfrm>
            <a:custGeom>
              <a:avLst/>
              <a:gdLst>
                <a:gd name="connsiteX0" fmla="*/ 0 w 2295295"/>
                <a:gd name="connsiteY0" fmla="*/ 316493 h 1898919"/>
                <a:gd name="connsiteX1" fmla="*/ 316493 w 2295295"/>
                <a:gd name="connsiteY1" fmla="*/ 0 h 1898919"/>
                <a:gd name="connsiteX2" fmla="*/ 1978802 w 2295295"/>
                <a:gd name="connsiteY2" fmla="*/ 0 h 1898919"/>
                <a:gd name="connsiteX3" fmla="*/ 2295295 w 2295295"/>
                <a:gd name="connsiteY3" fmla="*/ 316493 h 1898919"/>
                <a:gd name="connsiteX4" fmla="*/ 2295295 w 2295295"/>
                <a:gd name="connsiteY4" fmla="*/ 1582426 h 1898919"/>
                <a:gd name="connsiteX5" fmla="*/ 1978802 w 2295295"/>
                <a:gd name="connsiteY5" fmla="*/ 1898919 h 1898919"/>
                <a:gd name="connsiteX6" fmla="*/ 316493 w 2295295"/>
                <a:gd name="connsiteY6" fmla="*/ 1898919 h 1898919"/>
                <a:gd name="connsiteX7" fmla="*/ 0 w 2295295"/>
                <a:gd name="connsiteY7" fmla="*/ 1582426 h 1898919"/>
                <a:gd name="connsiteX8" fmla="*/ 0 w 2295295"/>
                <a:gd name="connsiteY8" fmla="*/ 316493 h 1898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5295" h="1898919">
                  <a:moveTo>
                    <a:pt x="0" y="316493"/>
                  </a:moveTo>
                  <a:cubicBezTo>
                    <a:pt x="0" y="141699"/>
                    <a:pt x="141699" y="0"/>
                    <a:pt x="316493" y="0"/>
                  </a:cubicBezTo>
                  <a:lnTo>
                    <a:pt x="1978802" y="0"/>
                  </a:lnTo>
                  <a:cubicBezTo>
                    <a:pt x="2153596" y="0"/>
                    <a:pt x="2295295" y="141699"/>
                    <a:pt x="2295295" y="316493"/>
                  </a:cubicBezTo>
                  <a:lnTo>
                    <a:pt x="2295295" y="1582426"/>
                  </a:lnTo>
                  <a:cubicBezTo>
                    <a:pt x="2295295" y="1757220"/>
                    <a:pt x="2153596" y="1898919"/>
                    <a:pt x="1978802" y="1898919"/>
                  </a:cubicBezTo>
                  <a:lnTo>
                    <a:pt x="316493" y="1898919"/>
                  </a:lnTo>
                  <a:cubicBezTo>
                    <a:pt x="141699" y="1898919"/>
                    <a:pt x="0" y="1757220"/>
                    <a:pt x="0" y="1582426"/>
                  </a:cubicBezTo>
                  <a:lnTo>
                    <a:pt x="0" y="316493"/>
                  </a:lnTo>
                  <a:close/>
                </a:path>
              </a:pathLst>
            </a:custGeom>
            <a:solidFill>
              <a:srgbClr val="85B4C8"/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2076" tIns="292076" rIns="292076" bIns="292076" numCol="1" spcCol="1270" anchor="ctr" anchorCtr="0">
              <a:noAutofit/>
            </a:bodyPr>
            <a:lstStyle/>
            <a:p>
              <a:pPr defTabSz="124460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>
                  <a:solidFill>
                    <a:srgbClr val="023A60"/>
                  </a:solidFill>
                  <a:latin typeface="Montserrat Bold"/>
                  <a:cs typeface="Arial" panose="020B0604020202020204" pitchFamily="34" charset="0"/>
                </a:rPr>
                <a:t>Сведения о техническом состоянии конструкций с указанием </a:t>
              </a:r>
              <a:r>
                <a:rPr lang="ru-RU" kern="1200" dirty="0">
                  <a:solidFill>
                    <a:srgbClr val="760000"/>
                  </a:solidFill>
                  <a:latin typeface="Montserrat Bold"/>
                  <a:cs typeface="Arial" panose="020B0604020202020204" pitchFamily="34" charset="0"/>
                </a:rPr>
                <a:t>КОЛИЧЕСТВЕННЫХ</a:t>
              </a:r>
              <a:r>
                <a:rPr lang="ru-RU" kern="1200" dirty="0">
                  <a:solidFill>
                    <a:srgbClr val="023A60"/>
                  </a:solidFill>
                  <a:latin typeface="Montserrat Bold"/>
                  <a:cs typeface="Arial" panose="020B0604020202020204" pitchFamily="34" charset="0"/>
                </a:rPr>
                <a:t> характеристик на момент обследования </a:t>
              </a:r>
              <a:endParaRPr lang="ru-RU" kern="1200" dirty="0" smtClean="0">
                <a:solidFill>
                  <a:srgbClr val="023A60"/>
                </a:solidFill>
                <a:latin typeface="Montserrat Bold"/>
                <a:cs typeface="Arial" panose="020B0604020202020204" pitchFamily="34" charset="0"/>
              </a:endParaRPr>
            </a:p>
            <a:p>
              <a:pPr defTabSz="124460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>
                  <a:solidFill>
                    <a:schemeClr val="bg1"/>
                  </a:solidFill>
                  <a:latin typeface="Montserrat Bold"/>
                  <a:cs typeface="Arial" panose="020B0604020202020204" pitchFamily="34" charset="0"/>
                </a:rPr>
                <a:t>(</a:t>
              </a:r>
              <a:r>
                <a:rPr lang="ru-RU" sz="2800" kern="1200" dirty="0">
                  <a:solidFill>
                    <a:schemeClr val="bg1"/>
                  </a:solidFill>
                  <a:latin typeface="Montserrat Bold"/>
                  <a:cs typeface="Arial" panose="020B0604020202020204" pitchFamily="34" charset="0"/>
                </a:rPr>
                <a:t>например, площадь покрытия)</a:t>
              </a: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4432073" y="3485515"/>
              <a:ext cx="2555501" cy="1383687"/>
            </a:xfrm>
            <a:custGeom>
              <a:avLst/>
              <a:gdLst>
                <a:gd name="connsiteX0" fmla="*/ 0 w 2295295"/>
                <a:gd name="connsiteY0" fmla="*/ 306766 h 1840557"/>
                <a:gd name="connsiteX1" fmla="*/ 306766 w 2295295"/>
                <a:gd name="connsiteY1" fmla="*/ 0 h 1840557"/>
                <a:gd name="connsiteX2" fmla="*/ 1988529 w 2295295"/>
                <a:gd name="connsiteY2" fmla="*/ 0 h 1840557"/>
                <a:gd name="connsiteX3" fmla="*/ 2295295 w 2295295"/>
                <a:gd name="connsiteY3" fmla="*/ 306766 h 1840557"/>
                <a:gd name="connsiteX4" fmla="*/ 2295295 w 2295295"/>
                <a:gd name="connsiteY4" fmla="*/ 1533791 h 1840557"/>
                <a:gd name="connsiteX5" fmla="*/ 1988529 w 2295295"/>
                <a:gd name="connsiteY5" fmla="*/ 1840557 h 1840557"/>
                <a:gd name="connsiteX6" fmla="*/ 306766 w 2295295"/>
                <a:gd name="connsiteY6" fmla="*/ 1840557 h 1840557"/>
                <a:gd name="connsiteX7" fmla="*/ 0 w 2295295"/>
                <a:gd name="connsiteY7" fmla="*/ 1533791 h 1840557"/>
                <a:gd name="connsiteX8" fmla="*/ 0 w 2295295"/>
                <a:gd name="connsiteY8" fmla="*/ 306766 h 1840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5295" h="1840557">
                  <a:moveTo>
                    <a:pt x="0" y="306766"/>
                  </a:moveTo>
                  <a:cubicBezTo>
                    <a:pt x="0" y="137344"/>
                    <a:pt x="137344" y="0"/>
                    <a:pt x="306766" y="0"/>
                  </a:cubicBezTo>
                  <a:lnTo>
                    <a:pt x="1988529" y="0"/>
                  </a:lnTo>
                  <a:cubicBezTo>
                    <a:pt x="2157951" y="0"/>
                    <a:pt x="2295295" y="137344"/>
                    <a:pt x="2295295" y="306766"/>
                  </a:cubicBezTo>
                  <a:lnTo>
                    <a:pt x="2295295" y="1533791"/>
                  </a:lnTo>
                  <a:cubicBezTo>
                    <a:pt x="2295295" y="1703213"/>
                    <a:pt x="2157951" y="1840557"/>
                    <a:pt x="1988529" y="1840557"/>
                  </a:cubicBezTo>
                  <a:lnTo>
                    <a:pt x="306766" y="1840557"/>
                  </a:lnTo>
                  <a:cubicBezTo>
                    <a:pt x="137344" y="1840557"/>
                    <a:pt x="0" y="1703213"/>
                    <a:pt x="0" y="1533791"/>
                  </a:cubicBezTo>
                  <a:lnTo>
                    <a:pt x="0" y="306766"/>
                  </a:lnTo>
                  <a:close/>
                </a:path>
              </a:pathLst>
            </a:custGeom>
            <a:solidFill>
              <a:srgbClr val="C1C6EF"/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2098" tIns="332098" rIns="332098" bIns="332098" numCol="1" spcCol="1270" anchor="ctr" anchorCtr="0">
              <a:noAutofit/>
            </a:bodyPr>
            <a:lstStyle/>
            <a:p>
              <a:pPr defTabSz="177800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 smtClean="0">
                  <a:solidFill>
                    <a:srgbClr val="023A60"/>
                  </a:solidFill>
                  <a:latin typeface="Montserrat Bold"/>
                  <a:cs typeface="Arial" panose="020B0604020202020204" pitchFamily="34" charset="0"/>
                </a:rPr>
                <a:t>Решение комиссии </a:t>
              </a:r>
              <a:r>
                <a:rPr lang="ru-RU" kern="1200" dirty="0">
                  <a:solidFill>
                    <a:srgbClr val="023A60"/>
                  </a:solidFill>
                  <a:latin typeface="Montserrat Bold"/>
                  <a:cs typeface="Arial" panose="020B0604020202020204" pitchFamily="34" charset="0"/>
                </a:rPr>
                <a:t>о необходимости проведения </a:t>
              </a:r>
              <a:r>
                <a:rPr lang="ru-RU" kern="1200" dirty="0" smtClean="0">
                  <a:solidFill>
                    <a:srgbClr val="023A60"/>
                  </a:solidFill>
                  <a:latin typeface="Montserrat Bold"/>
                  <a:cs typeface="Arial" panose="020B0604020202020204" pitchFamily="34" charset="0"/>
                </a:rPr>
                <a:t>капитальных работ </a:t>
              </a:r>
            </a:p>
            <a:p>
              <a:pPr defTabSz="177800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>
                  <a:solidFill>
                    <a:schemeClr val="bg1"/>
                  </a:solidFill>
                  <a:latin typeface="Montserrat Bold"/>
                  <a:cs typeface="Arial" panose="020B0604020202020204" pitchFamily="34" charset="0"/>
                </a:rPr>
                <a:t>(</a:t>
              </a:r>
              <a:r>
                <a:rPr lang="ru-RU" sz="2800" kern="1200" dirty="0">
                  <a:solidFill>
                    <a:schemeClr val="bg1"/>
                  </a:solidFill>
                  <a:latin typeface="Montserrat Bold"/>
                  <a:cs typeface="Arial" panose="020B0604020202020204" pitchFamily="34" charset="0"/>
                </a:rPr>
                <a:t>например, линолеум изношен и подлежит замене)</a:t>
              </a:r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7209342" y="3501604"/>
              <a:ext cx="2555501" cy="1367598"/>
            </a:xfrm>
            <a:custGeom>
              <a:avLst/>
              <a:gdLst>
                <a:gd name="connsiteX0" fmla="*/ 0 w 2295295"/>
                <a:gd name="connsiteY0" fmla="*/ 306766 h 1840557"/>
                <a:gd name="connsiteX1" fmla="*/ 306766 w 2295295"/>
                <a:gd name="connsiteY1" fmla="*/ 0 h 1840557"/>
                <a:gd name="connsiteX2" fmla="*/ 1988529 w 2295295"/>
                <a:gd name="connsiteY2" fmla="*/ 0 h 1840557"/>
                <a:gd name="connsiteX3" fmla="*/ 2295295 w 2295295"/>
                <a:gd name="connsiteY3" fmla="*/ 306766 h 1840557"/>
                <a:gd name="connsiteX4" fmla="*/ 2295295 w 2295295"/>
                <a:gd name="connsiteY4" fmla="*/ 1533791 h 1840557"/>
                <a:gd name="connsiteX5" fmla="*/ 1988529 w 2295295"/>
                <a:gd name="connsiteY5" fmla="*/ 1840557 h 1840557"/>
                <a:gd name="connsiteX6" fmla="*/ 306766 w 2295295"/>
                <a:gd name="connsiteY6" fmla="*/ 1840557 h 1840557"/>
                <a:gd name="connsiteX7" fmla="*/ 0 w 2295295"/>
                <a:gd name="connsiteY7" fmla="*/ 1533791 h 1840557"/>
                <a:gd name="connsiteX8" fmla="*/ 0 w 2295295"/>
                <a:gd name="connsiteY8" fmla="*/ 306766 h 1840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5295" h="1840557">
                  <a:moveTo>
                    <a:pt x="0" y="306766"/>
                  </a:moveTo>
                  <a:cubicBezTo>
                    <a:pt x="0" y="137344"/>
                    <a:pt x="137344" y="0"/>
                    <a:pt x="306766" y="0"/>
                  </a:cubicBezTo>
                  <a:lnTo>
                    <a:pt x="1988529" y="0"/>
                  </a:lnTo>
                  <a:cubicBezTo>
                    <a:pt x="2157951" y="0"/>
                    <a:pt x="2295295" y="137344"/>
                    <a:pt x="2295295" y="306766"/>
                  </a:cubicBezTo>
                  <a:lnTo>
                    <a:pt x="2295295" y="1533791"/>
                  </a:lnTo>
                  <a:cubicBezTo>
                    <a:pt x="2295295" y="1703213"/>
                    <a:pt x="2157951" y="1840557"/>
                    <a:pt x="1988529" y="1840557"/>
                  </a:cubicBezTo>
                  <a:lnTo>
                    <a:pt x="306766" y="1840557"/>
                  </a:lnTo>
                  <a:cubicBezTo>
                    <a:pt x="137344" y="1840557"/>
                    <a:pt x="0" y="1703213"/>
                    <a:pt x="0" y="1533791"/>
                  </a:cubicBezTo>
                  <a:lnTo>
                    <a:pt x="0" y="306766"/>
                  </a:lnTo>
                  <a:close/>
                </a:path>
              </a:pathLst>
            </a:custGeom>
            <a:solidFill>
              <a:srgbClr val="C1C6EF"/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2098" tIns="332098" rIns="332098" bIns="332098" numCol="1" spcCol="1270" anchor="ctr" anchorCtr="0">
              <a:noAutofit/>
            </a:bodyPr>
            <a:lstStyle/>
            <a:p>
              <a:pPr defTabSz="177800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>
                  <a:solidFill>
                    <a:srgbClr val="023A60"/>
                  </a:solidFill>
                  <a:latin typeface="Montserrat Bold"/>
                  <a:cs typeface="Arial" panose="020B0604020202020204" pitchFamily="34" charset="0"/>
                </a:rPr>
                <a:t>Определение состава и объёмов работ по капитальному </a:t>
              </a:r>
              <a:r>
                <a:rPr lang="ru-RU" kern="1200" dirty="0" smtClean="0">
                  <a:solidFill>
                    <a:srgbClr val="023A60"/>
                  </a:solidFill>
                  <a:latin typeface="Montserrat Bold"/>
                  <a:cs typeface="Arial" panose="020B0604020202020204" pitchFamily="34" charset="0"/>
                </a:rPr>
                <a:t>ремонту</a:t>
              </a:r>
            </a:p>
            <a:p>
              <a:pPr defTabSz="177800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>
                  <a:solidFill>
                    <a:schemeClr val="bg1"/>
                  </a:solidFill>
                  <a:latin typeface="Montserrat Bold"/>
                  <a:cs typeface="Arial" panose="020B0604020202020204" pitchFamily="34" charset="0"/>
                </a:rPr>
                <a:t>(например</a:t>
              </a:r>
              <a:r>
                <a:rPr lang="ru-RU" sz="2800" kern="1200" dirty="0">
                  <a:solidFill>
                    <a:schemeClr val="bg1"/>
                  </a:solidFill>
                  <a:latin typeface="Montserrat Bold"/>
                  <a:cs typeface="Arial" panose="020B0604020202020204" pitchFamily="34" charset="0"/>
                </a:rPr>
                <a:t>, произвести замену линолеума на ламинат </a:t>
              </a:r>
              <a:r>
                <a:rPr lang="ru-RU" sz="2800" kern="1200">
                  <a:solidFill>
                    <a:schemeClr val="bg1"/>
                  </a:solidFill>
                  <a:latin typeface="Montserrat Bold"/>
                  <a:cs typeface="Arial" panose="020B0604020202020204" pitchFamily="34" charset="0"/>
                </a:rPr>
                <a:t>площадью </a:t>
              </a:r>
              <a:r>
                <a:rPr lang="ru-RU" sz="2800" kern="1200" smtClean="0">
                  <a:solidFill>
                    <a:schemeClr val="bg1"/>
                  </a:solidFill>
                  <a:latin typeface="Montserrat Bold"/>
                  <a:cs typeface="Arial" panose="020B0604020202020204" pitchFamily="34" charset="0"/>
                </a:rPr>
                <a:t>10 м2)</a:t>
              </a:r>
              <a:endParaRPr lang="ru-RU" sz="2800" kern="1200" dirty="0">
                <a:solidFill>
                  <a:schemeClr val="bg1"/>
                </a:solidFill>
                <a:latin typeface="Montserrat Bold"/>
              </a:endParaRP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9973635" y="2982742"/>
              <a:ext cx="3109167" cy="2413407"/>
            </a:xfrm>
            <a:custGeom>
              <a:avLst/>
              <a:gdLst>
                <a:gd name="connsiteX0" fmla="*/ 0 w 2295295"/>
                <a:gd name="connsiteY0" fmla="*/ 382557 h 2502037"/>
                <a:gd name="connsiteX1" fmla="*/ 382557 w 2295295"/>
                <a:gd name="connsiteY1" fmla="*/ 0 h 2502037"/>
                <a:gd name="connsiteX2" fmla="*/ 1912738 w 2295295"/>
                <a:gd name="connsiteY2" fmla="*/ 0 h 2502037"/>
                <a:gd name="connsiteX3" fmla="*/ 2295295 w 2295295"/>
                <a:gd name="connsiteY3" fmla="*/ 382557 h 2502037"/>
                <a:gd name="connsiteX4" fmla="*/ 2295295 w 2295295"/>
                <a:gd name="connsiteY4" fmla="*/ 2119480 h 2502037"/>
                <a:gd name="connsiteX5" fmla="*/ 1912738 w 2295295"/>
                <a:gd name="connsiteY5" fmla="*/ 2502037 h 2502037"/>
                <a:gd name="connsiteX6" fmla="*/ 382557 w 2295295"/>
                <a:gd name="connsiteY6" fmla="*/ 2502037 h 2502037"/>
                <a:gd name="connsiteX7" fmla="*/ 0 w 2295295"/>
                <a:gd name="connsiteY7" fmla="*/ 2119480 h 2502037"/>
                <a:gd name="connsiteX8" fmla="*/ 0 w 2295295"/>
                <a:gd name="connsiteY8" fmla="*/ 382557 h 250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5295" h="2502037">
                  <a:moveTo>
                    <a:pt x="0" y="382557"/>
                  </a:moveTo>
                  <a:cubicBezTo>
                    <a:pt x="0" y="171277"/>
                    <a:pt x="171277" y="0"/>
                    <a:pt x="382557" y="0"/>
                  </a:cubicBezTo>
                  <a:lnTo>
                    <a:pt x="1912738" y="0"/>
                  </a:lnTo>
                  <a:cubicBezTo>
                    <a:pt x="2124018" y="0"/>
                    <a:pt x="2295295" y="171277"/>
                    <a:pt x="2295295" y="382557"/>
                  </a:cubicBezTo>
                  <a:lnTo>
                    <a:pt x="2295295" y="2119480"/>
                  </a:lnTo>
                  <a:cubicBezTo>
                    <a:pt x="2295295" y="2330760"/>
                    <a:pt x="2124018" y="2502037"/>
                    <a:pt x="1912738" y="2502037"/>
                  </a:cubicBezTo>
                  <a:lnTo>
                    <a:pt x="382557" y="2502037"/>
                  </a:lnTo>
                  <a:cubicBezTo>
                    <a:pt x="171277" y="2502037"/>
                    <a:pt x="0" y="2330760"/>
                    <a:pt x="0" y="2119480"/>
                  </a:cubicBezTo>
                  <a:lnTo>
                    <a:pt x="0" y="38255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1254" tIns="361254" rIns="361254" bIns="361254" numCol="1" spcCol="1270" anchor="ctr" anchorCtr="0">
              <a:noAutofit/>
            </a:bodyPr>
            <a:lstStyle/>
            <a:p>
              <a:pPr defTabSz="160020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000" kern="1200" dirty="0">
                  <a:solidFill>
                    <a:srgbClr val="760000"/>
                  </a:solidFill>
                  <a:latin typeface="Montserrat Bold"/>
                  <a:cs typeface="Arial" panose="020B0604020202020204" pitchFamily="34" charset="0"/>
                </a:rPr>
                <a:t>Акт, </a:t>
              </a:r>
              <a:r>
                <a:rPr lang="ru-RU" sz="4000" kern="1200" dirty="0" smtClean="0">
                  <a:solidFill>
                    <a:srgbClr val="760000"/>
                  </a:solidFill>
                  <a:latin typeface="Montserrat Bold"/>
                  <a:cs typeface="Arial" panose="020B0604020202020204" pitchFamily="34" charset="0"/>
                </a:rPr>
                <a:t>содержащий </a:t>
              </a:r>
              <a:r>
                <a:rPr lang="ru-RU" sz="4000" kern="1200" dirty="0">
                  <a:solidFill>
                    <a:srgbClr val="760000"/>
                  </a:solidFill>
                  <a:latin typeface="Montserrat Bold"/>
                  <a:cs typeface="Arial" panose="020B0604020202020204" pitchFamily="34" charset="0"/>
                </a:rPr>
                <a:t>перечень дефектов оснований с указанием качественных и количественных характеристик таких дефектов</a:t>
              </a:r>
            </a:p>
          </p:txBody>
        </p:sp>
      </p:grpSp>
      <p:sp>
        <p:nvSpPr>
          <p:cNvPr id="23" name="Скругленный прямоугольник 22"/>
          <p:cNvSpPr/>
          <p:nvPr/>
        </p:nvSpPr>
        <p:spPr>
          <a:xfrm>
            <a:off x="748333" y="2654379"/>
            <a:ext cx="5724000" cy="4428000"/>
          </a:xfrm>
          <a:prstGeom prst="roundRect">
            <a:avLst/>
          </a:prstGeom>
          <a:solidFill>
            <a:srgbClr val="85B4C8"/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defTabSz="124460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kern="1200" dirty="0">
                <a:solidFill>
                  <a:srgbClr val="023A60"/>
                </a:solidFill>
                <a:latin typeface="Montserrat Bold"/>
                <a:cs typeface="Arial" panose="020B0604020202020204" pitchFamily="34" charset="0"/>
              </a:rPr>
              <a:t>Сведения о техническом состоянии конструкций с указанием </a:t>
            </a:r>
            <a:r>
              <a:rPr lang="ru-RU" kern="1200" dirty="0">
                <a:solidFill>
                  <a:srgbClr val="760000"/>
                </a:solidFill>
                <a:latin typeface="Montserrat Bold"/>
                <a:cs typeface="Arial" panose="020B0604020202020204" pitchFamily="34" charset="0"/>
              </a:rPr>
              <a:t>КАЧЕСТВЕННЫХ</a:t>
            </a:r>
            <a:r>
              <a:rPr lang="ru-RU" kern="1200" dirty="0">
                <a:solidFill>
                  <a:srgbClr val="FF0000"/>
                </a:solidFill>
                <a:latin typeface="Montserrat Bold"/>
                <a:cs typeface="Arial" panose="020B0604020202020204" pitchFamily="34" charset="0"/>
              </a:rPr>
              <a:t> </a:t>
            </a:r>
            <a:r>
              <a:rPr lang="ru-RU" kern="1200" dirty="0">
                <a:solidFill>
                  <a:srgbClr val="023A60"/>
                </a:solidFill>
                <a:latin typeface="Montserrat Bold"/>
                <a:cs typeface="Arial" panose="020B0604020202020204" pitchFamily="34" charset="0"/>
              </a:rPr>
              <a:t>характеристик на момент обследования </a:t>
            </a:r>
          </a:p>
          <a:p>
            <a:pPr defTabSz="124460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kern="1200" dirty="0">
                <a:solidFill>
                  <a:schemeClr val="bg1"/>
                </a:solidFill>
                <a:latin typeface="Montserrat Bold"/>
                <a:cs typeface="Arial" panose="020B0604020202020204" pitchFamily="34" charset="0"/>
              </a:rPr>
              <a:t>(например, тип материала покрытия </a:t>
            </a:r>
            <a:r>
              <a:rPr lang="ru-RU" sz="2800" kern="1200" dirty="0" smtClean="0">
                <a:solidFill>
                  <a:schemeClr val="bg1"/>
                </a:solidFill>
                <a:latin typeface="Montserrat Bold"/>
                <a:cs typeface="Arial" panose="020B0604020202020204" pitchFamily="34" charset="0"/>
              </a:rPr>
              <a:t>с указанием дефекта)</a:t>
            </a:r>
            <a:endParaRPr lang="ru-RU" sz="2800" kern="1200" dirty="0">
              <a:solidFill>
                <a:schemeClr val="bg1"/>
              </a:solidFill>
              <a:latin typeface="Montserrat Bold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4137728" y="188742"/>
            <a:ext cx="20783550" cy="1661993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51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r>
              <a:rPr lang="ru-RU" smtClean="0"/>
              <a:t>ОСОБЕННОСТИ СОСТАВЛЕНИЯ </a:t>
            </a:r>
          </a:p>
          <a:p>
            <a:r>
              <a:rPr lang="ru-RU" smtClean="0"/>
              <a:t>АКТА ОБСЛЕДОВАНИЯ</a:t>
            </a:r>
            <a:endParaRPr lang="ru-RU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Bold"/>
                <a:sym typeface="Helvetica Neue"/>
              </a:rPr>
              <a:t>6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412023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9075" y="3840361"/>
            <a:ext cx="12015111" cy="9537104"/>
          </a:xfrm>
          <a:prstGeom prst="rect">
            <a:avLst/>
          </a:prstGeom>
          <a:solidFill>
            <a:srgbClr val="339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2871549" y="1921777"/>
            <a:ext cx="11258550" cy="5000967"/>
          </a:xfrm>
          <a:prstGeom prst="rect">
            <a:avLst/>
          </a:prstGeom>
          <a:solidFill>
            <a:srgbClr val="96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497" y="-25887"/>
            <a:ext cx="24411787" cy="1416537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3844851" y="468310"/>
            <a:ext cx="1922145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Helvetica Neue"/>
            </a:endParaRPr>
          </a:p>
        </p:txBody>
      </p:sp>
      <p:sp>
        <p:nvSpPr>
          <p:cNvPr id="13" name="Шеврон 12"/>
          <p:cNvSpPr/>
          <p:nvPr/>
        </p:nvSpPr>
        <p:spPr>
          <a:xfrm>
            <a:off x="10688206" y="9107260"/>
            <a:ext cx="609021" cy="905287"/>
          </a:xfrm>
          <a:prstGeom prst="chevron">
            <a:avLst/>
          </a:prstGeom>
          <a:solidFill>
            <a:srgbClr val="5189A2"/>
          </a:solidFill>
          <a:ln w="12700" cap="flat">
            <a:solidFill>
              <a:srgbClr val="5189A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Шеврон 13"/>
          <p:cNvSpPr/>
          <p:nvPr/>
        </p:nvSpPr>
        <p:spPr>
          <a:xfrm>
            <a:off x="10078826" y="9107260"/>
            <a:ext cx="589971" cy="905287"/>
          </a:xfrm>
          <a:prstGeom prst="chevron">
            <a:avLst/>
          </a:prstGeom>
          <a:solidFill>
            <a:srgbClr val="5189A2"/>
          </a:solidFill>
          <a:ln w="12700" cap="flat">
            <a:solidFill>
              <a:srgbClr val="5189A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1680" r="1930"/>
          <a:stretch/>
        </p:blipFill>
        <p:spPr>
          <a:xfrm>
            <a:off x="12700099" y="1756999"/>
            <a:ext cx="11258550" cy="4975245"/>
          </a:xfrm>
          <a:prstGeom prst="rect">
            <a:avLst/>
          </a:prstGeom>
          <a:ln>
            <a:noFill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/>
          <a:srcRect l="1521" r="1657"/>
          <a:stretch/>
        </p:blipFill>
        <p:spPr>
          <a:xfrm>
            <a:off x="423186" y="3726061"/>
            <a:ext cx="11982450" cy="9468068"/>
          </a:xfrm>
          <a:prstGeom prst="rect">
            <a:avLst/>
          </a:prstGeom>
          <a:ln>
            <a:noFill/>
          </a:ln>
        </p:spPr>
      </p:pic>
      <p:sp>
        <p:nvSpPr>
          <p:cNvPr id="10" name="Trend 2021."/>
          <p:cNvSpPr txBox="1"/>
          <p:nvPr/>
        </p:nvSpPr>
        <p:spPr>
          <a:xfrm>
            <a:off x="491215" y="239402"/>
            <a:ext cx="23398362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51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r>
              <a:rPr lang="ru-RU" smtClean="0"/>
              <a:t>АКТ ОБСЛЕДОВАНИЯ</a:t>
            </a:r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5440382" y="8693982"/>
            <a:ext cx="8388000" cy="39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r>
              <a:rPr lang="ru-RU" sz="3600" b="0" dirty="0">
                <a:solidFill>
                  <a:srgbClr val="066A9C"/>
                </a:solidFill>
                <a:latin typeface="Montserrat Bold"/>
                <a:ea typeface="Montserrat Bold"/>
                <a:cs typeface="Montserrat Bold"/>
              </a:rPr>
              <a:t>Акт обследования, откорректированный по замечаниям государственных экспертов и приведенный в соответствие требованиям градостроительного законодательства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90525" y="1956048"/>
            <a:ext cx="7944519" cy="125054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r>
              <a:rPr lang="ru-RU" sz="3600" b="0" dirty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Акт обследования, </a:t>
            </a: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r>
              <a:rPr lang="ru-RU" sz="3600" b="0" dirty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предоставленный на экспертизу</a:t>
            </a: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7" name="Прямоугольный треугольник 16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</a:rPr>
              <a:t>7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" name="Rounded Rectangle"/>
          <p:cNvSpPr/>
          <p:nvPr/>
        </p:nvSpPr>
        <p:spPr>
          <a:xfrm>
            <a:off x="8874206" y="2163480"/>
            <a:ext cx="809018" cy="809017"/>
          </a:xfrm>
          <a:prstGeom prst="roundRect">
            <a:avLst>
              <a:gd name="adj" fmla="val 30239"/>
            </a:avLst>
          </a:prstGeom>
          <a:solidFill>
            <a:srgbClr val="964E4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8" name="Shape"/>
          <p:cNvSpPr/>
          <p:nvPr/>
        </p:nvSpPr>
        <p:spPr>
          <a:xfrm>
            <a:off x="10083181" y="2346138"/>
            <a:ext cx="1723192" cy="435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4" h="21347" extrusionOk="0">
                <a:moveTo>
                  <a:pt x="17234" y="0"/>
                </a:moveTo>
                <a:cubicBezTo>
                  <a:pt x="17055" y="-4"/>
                  <a:pt x="16875" y="167"/>
                  <a:pt x="16713" y="525"/>
                </a:cubicBezTo>
                <a:cubicBezTo>
                  <a:pt x="16374" y="1280"/>
                  <a:pt x="16165" y="2709"/>
                  <a:pt x="16178" y="4239"/>
                </a:cubicBezTo>
                <a:lnTo>
                  <a:pt x="16178" y="6281"/>
                </a:lnTo>
                <a:lnTo>
                  <a:pt x="1716" y="6281"/>
                </a:lnTo>
                <a:cubicBezTo>
                  <a:pt x="1472" y="6281"/>
                  <a:pt x="1275" y="6268"/>
                  <a:pt x="1115" y="6300"/>
                </a:cubicBezTo>
                <a:cubicBezTo>
                  <a:pt x="956" y="6333"/>
                  <a:pt x="836" y="6401"/>
                  <a:pt x="739" y="6534"/>
                </a:cubicBezTo>
                <a:cubicBezTo>
                  <a:pt x="427" y="6979"/>
                  <a:pt x="183" y="7940"/>
                  <a:pt x="69" y="9159"/>
                </a:cubicBezTo>
                <a:cubicBezTo>
                  <a:pt x="24" y="9639"/>
                  <a:pt x="-1" y="10145"/>
                  <a:pt x="0" y="10656"/>
                </a:cubicBezTo>
                <a:cubicBezTo>
                  <a:pt x="0" y="11175"/>
                  <a:pt x="28" y="11689"/>
                  <a:pt x="74" y="12173"/>
                </a:cubicBezTo>
                <a:cubicBezTo>
                  <a:pt x="189" y="13388"/>
                  <a:pt x="432" y="14354"/>
                  <a:pt x="744" y="14798"/>
                </a:cubicBezTo>
                <a:cubicBezTo>
                  <a:pt x="841" y="14931"/>
                  <a:pt x="958" y="14999"/>
                  <a:pt x="1115" y="15031"/>
                </a:cubicBezTo>
                <a:cubicBezTo>
                  <a:pt x="1273" y="15064"/>
                  <a:pt x="1467" y="15070"/>
                  <a:pt x="1711" y="15070"/>
                </a:cubicBezTo>
                <a:lnTo>
                  <a:pt x="16178" y="15070"/>
                </a:lnTo>
                <a:lnTo>
                  <a:pt x="16178" y="17462"/>
                </a:lnTo>
                <a:cubicBezTo>
                  <a:pt x="16182" y="18695"/>
                  <a:pt x="16333" y="19865"/>
                  <a:pt x="16589" y="20593"/>
                </a:cubicBezTo>
                <a:cubicBezTo>
                  <a:pt x="16908" y="21497"/>
                  <a:pt x="17332" y="21596"/>
                  <a:pt x="17676" y="20846"/>
                </a:cubicBezTo>
                <a:lnTo>
                  <a:pt x="20894" y="14584"/>
                </a:lnTo>
                <a:cubicBezTo>
                  <a:pt x="21341" y="13744"/>
                  <a:pt x="21599" y="11853"/>
                  <a:pt x="21519" y="9937"/>
                </a:cubicBezTo>
                <a:cubicBezTo>
                  <a:pt x="21489" y="9212"/>
                  <a:pt x="21405" y="8547"/>
                  <a:pt x="21291" y="7992"/>
                </a:cubicBezTo>
                <a:cubicBezTo>
                  <a:pt x="21177" y="7433"/>
                  <a:pt x="21037" y="6973"/>
                  <a:pt x="20865" y="6689"/>
                </a:cubicBezTo>
                <a:lnTo>
                  <a:pt x="17750" y="564"/>
                </a:lnTo>
                <a:cubicBezTo>
                  <a:pt x="17590" y="196"/>
                  <a:pt x="17413" y="4"/>
                  <a:pt x="17234" y="0"/>
                </a:cubicBezTo>
                <a:close/>
              </a:path>
            </a:pathLst>
          </a:custGeom>
          <a:solidFill>
            <a:srgbClr val="964E4E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2" name="Shape"/>
          <p:cNvSpPr/>
          <p:nvPr/>
        </p:nvSpPr>
        <p:spPr>
          <a:xfrm>
            <a:off x="12066465" y="2475194"/>
            <a:ext cx="177342" cy="177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6" extrusionOk="0">
                <a:moveTo>
                  <a:pt x="9840" y="0"/>
                </a:moveTo>
                <a:cubicBezTo>
                  <a:pt x="7322" y="0"/>
                  <a:pt x="4802" y="1030"/>
                  <a:pt x="2882" y="3038"/>
                </a:cubicBezTo>
                <a:cubicBezTo>
                  <a:pt x="-960" y="7054"/>
                  <a:pt x="-960" y="13569"/>
                  <a:pt x="2882" y="17585"/>
                </a:cubicBezTo>
                <a:cubicBezTo>
                  <a:pt x="6723" y="21600"/>
                  <a:pt x="12957" y="21600"/>
                  <a:pt x="16798" y="17585"/>
                </a:cubicBezTo>
                <a:cubicBezTo>
                  <a:pt x="20640" y="13569"/>
                  <a:pt x="20640" y="7054"/>
                  <a:pt x="16798" y="3038"/>
                </a:cubicBezTo>
                <a:cubicBezTo>
                  <a:pt x="14878" y="1030"/>
                  <a:pt x="12358" y="0"/>
                  <a:pt x="9840" y="0"/>
                </a:cubicBezTo>
                <a:close/>
              </a:path>
            </a:pathLst>
          </a:custGeom>
          <a:solidFill>
            <a:srgbClr val="964E4E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3" name="Graphic 30"/>
          <p:cNvSpPr/>
          <p:nvPr/>
        </p:nvSpPr>
        <p:spPr>
          <a:xfrm>
            <a:off x="9092703" y="2370205"/>
            <a:ext cx="384760" cy="384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5" h="21345" extrusionOk="0">
                <a:moveTo>
                  <a:pt x="20582" y="3038"/>
                </a:moveTo>
                <a:lnTo>
                  <a:pt x="18308" y="764"/>
                </a:lnTo>
                <a:cubicBezTo>
                  <a:pt x="17289" y="-254"/>
                  <a:pt x="15638" y="-254"/>
                  <a:pt x="14620" y="764"/>
                </a:cubicBezTo>
                <a:lnTo>
                  <a:pt x="12774" y="2608"/>
                </a:lnTo>
                <a:cubicBezTo>
                  <a:pt x="12275" y="2382"/>
                  <a:pt x="11688" y="2603"/>
                  <a:pt x="11461" y="3102"/>
                </a:cubicBezTo>
                <a:cubicBezTo>
                  <a:pt x="11343" y="3363"/>
                  <a:pt x="11343" y="3662"/>
                  <a:pt x="11462" y="3922"/>
                </a:cubicBezTo>
                <a:lnTo>
                  <a:pt x="9594" y="5790"/>
                </a:lnTo>
                <a:cubicBezTo>
                  <a:pt x="9095" y="5563"/>
                  <a:pt x="8507" y="5784"/>
                  <a:pt x="8281" y="6283"/>
                </a:cubicBezTo>
                <a:cubicBezTo>
                  <a:pt x="8162" y="6543"/>
                  <a:pt x="8162" y="6842"/>
                  <a:pt x="8280" y="7103"/>
                </a:cubicBezTo>
                <a:lnTo>
                  <a:pt x="293" y="15090"/>
                </a:lnTo>
                <a:cubicBezTo>
                  <a:pt x="105" y="15278"/>
                  <a:pt x="0" y="15532"/>
                  <a:pt x="0" y="15798"/>
                </a:cubicBezTo>
                <a:lnTo>
                  <a:pt x="0" y="20345"/>
                </a:lnTo>
                <a:cubicBezTo>
                  <a:pt x="0" y="20898"/>
                  <a:pt x="448" y="21346"/>
                  <a:pt x="1001" y="21346"/>
                </a:cubicBezTo>
                <a:lnTo>
                  <a:pt x="5548" y="21346"/>
                </a:lnTo>
                <a:cubicBezTo>
                  <a:pt x="5814" y="21346"/>
                  <a:pt x="6068" y="21241"/>
                  <a:pt x="6256" y="21053"/>
                </a:cubicBezTo>
                <a:lnTo>
                  <a:pt x="14241" y="13068"/>
                </a:lnTo>
                <a:cubicBezTo>
                  <a:pt x="14740" y="13294"/>
                  <a:pt x="15327" y="13073"/>
                  <a:pt x="15554" y="12574"/>
                </a:cubicBezTo>
                <a:cubicBezTo>
                  <a:pt x="15672" y="12314"/>
                  <a:pt x="15672" y="12015"/>
                  <a:pt x="15553" y="11755"/>
                </a:cubicBezTo>
                <a:lnTo>
                  <a:pt x="17421" y="9887"/>
                </a:lnTo>
                <a:cubicBezTo>
                  <a:pt x="17920" y="10113"/>
                  <a:pt x="18508" y="9893"/>
                  <a:pt x="18734" y="9394"/>
                </a:cubicBezTo>
                <a:cubicBezTo>
                  <a:pt x="18853" y="9133"/>
                  <a:pt x="18853" y="8835"/>
                  <a:pt x="18735" y="8574"/>
                </a:cubicBezTo>
                <a:lnTo>
                  <a:pt x="20579" y="6729"/>
                </a:lnTo>
                <a:cubicBezTo>
                  <a:pt x="21599" y="5710"/>
                  <a:pt x="21600" y="4058"/>
                  <a:pt x="20582" y="3038"/>
                </a:cubicBezTo>
                <a:close/>
                <a:moveTo>
                  <a:pt x="12826" y="5387"/>
                </a:moveTo>
                <a:lnTo>
                  <a:pt x="15961" y="8523"/>
                </a:lnTo>
                <a:lnTo>
                  <a:pt x="14192" y="10292"/>
                </a:lnTo>
                <a:lnTo>
                  <a:pt x="11057" y="7157"/>
                </a:lnTo>
                <a:close/>
                <a:moveTo>
                  <a:pt x="5137" y="19345"/>
                </a:moveTo>
                <a:lnTo>
                  <a:pt x="3602" y="19345"/>
                </a:lnTo>
                <a:lnTo>
                  <a:pt x="2001" y="17748"/>
                </a:lnTo>
                <a:lnTo>
                  <a:pt x="2001" y="16209"/>
                </a:lnTo>
                <a:lnTo>
                  <a:pt x="9642" y="8571"/>
                </a:lnTo>
                <a:lnTo>
                  <a:pt x="12777" y="11707"/>
                </a:lnTo>
                <a:close/>
                <a:moveTo>
                  <a:pt x="19167" y="5311"/>
                </a:moveTo>
                <a:lnTo>
                  <a:pt x="17373" y="7105"/>
                </a:lnTo>
                <a:lnTo>
                  <a:pt x="14238" y="3970"/>
                </a:lnTo>
                <a:lnTo>
                  <a:pt x="16032" y="2176"/>
                </a:lnTo>
                <a:cubicBezTo>
                  <a:pt x="16268" y="1939"/>
                  <a:pt x="16652" y="1939"/>
                  <a:pt x="16889" y="2175"/>
                </a:cubicBezTo>
                <a:cubicBezTo>
                  <a:pt x="16890" y="2175"/>
                  <a:pt x="16890" y="2176"/>
                  <a:pt x="16890" y="2176"/>
                </a:cubicBezTo>
                <a:lnTo>
                  <a:pt x="19164" y="4450"/>
                </a:lnTo>
                <a:cubicBezTo>
                  <a:pt x="19403" y="4686"/>
                  <a:pt x="19405" y="5071"/>
                  <a:pt x="19169" y="5310"/>
                </a:cubicBezTo>
                <a:cubicBezTo>
                  <a:pt x="19168" y="5310"/>
                  <a:pt x="19167" y="5311"/>
                  <a:pt x="19167" y="531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5" name="Shape"/>
          <p:cNvSpPr/>
          <p:nvPr/>
        </p:nvSpPr>
        <p:spPr>
          <a:xfrm>
            <a:off x="19532075" y="7691028"/>
            <a:ext cx="177342" cy="177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6" extrusionOk="0">
                <a:moveTo>
                  <a:pt x="9840" y="0"/>
                </a:moveTo>
                <a:cubicBezTo>
                  <a:pt x="7322" y="0"/>
                  <a:pt x="4802" y="1030"/>
                  <a:pt x="2882" y="3038"/>
                </a:cubicBezTo>
                <a:cubicBezTo>
                  <a:pt x="-960" y="7054"/>
                  <a:pt x="-960" y="13569"/>
                  <a:pt x="2882" y="17585"/>
                </a:cubicBezTo>
                <a:cubicBezTo>
                  <a:pt x="6723" y="21600"/>
                  <a:pt x="12957" y="21600"/>
                  <a:pt x="16798" y="17585"/>
                </a:cubicBezTo>
                <a:cubicBezTo>
                  <a:pt x="20640" y="13569"/>
                  <a:pt x="20640" y="7054"/>
                  <a:pt x="16798" y="3038"/>
                </a:cubicBezTo>
                <a:cubicBezTo>
                  <a:pt x="14878" y="1030"/>
                  <a:pt x="12358" y="0"/>
                  <a:pt x="984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6" name="Shape"/>
          <p:cNvSpPr/>
          <p:nvPr/>
        </p:nvSpPr>
        <p:spPr>
          <a:xfrm>
            <a:off x="19516257" y="7159862"/>
            <a:ext cx="177342" cy="177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6" extrusionOk="0">
                <a:moveTo>
                  <a:pt x="9840" y="0"/>
                </a:moveTo>
                <a:cubicBezTo>
                  <a:pt x="7322" y="0"/>
                  <a:pt x="4802" y="1030"/>
                  <a:pt x="2882" y="3038"/>
                </a:cubicBezTo>
                <a:cubicBezTo>
                  <a:pt x="-960" y="7054"/>
                  <a:pt x="-960" y="13569"/>
                  <a:pt x="2882" y="17585"/>
                </a:cubicBezTo>
                <a:cubicBezTo>
                  <a:pt x="6723" y="21600"/>
                  <a:pt x="12957" y="21600"/>
                  <a:pt x="16798" y="17585"/>
                </a:cubicBezTo>
                <a:cubicBezTo>
                  <a:pt x="20640" y="13569"/>
                  <a:pt x="20640" y="7054"/>
                  <a:pt x="16798" y="3038"/>
                </a:cubicBezTo>
                <a:cubicBezTo>
                  <a:pt x="14878" y="1030"/>
                  <a:pt x="12358" y="0"/>
                  <a:pt x="9840" y="0"/>
                </a:cubicBezTo>
                <a:close/>
              </a:path>
            </a:pathLst>
          </a:custGeom>
          <a:solidFill>
            <a:srgbClr val="69BEE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7" name="Shape"/>
          <p:cNvSpPr/>
          <p:nvPr/>
        </p:nvSpPr>
        <p:spPr>
          <a:xfrm>
            <a:off x="19532075" y="8222194"/>
            <a:ext cx="177342" cy="177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6" extrusionOk="0">
                <a:moveTo>
                  <a:pt x="9840" y="0"/>
                </a:moveTo>
                <a:cubicBezTo>
                  <a:pt x="7322" y="0"/>
                  <a:pt x="4802" y="1030"/>
                  <a:pt x="2882" y="3038"/>
                </a:cubicBezTo>
                <a:cubicBezTo>
                  <a:pt x="-960" y="7054"/>
                  <a:pt x="-960" y="13569"/>
                  <a:pt x="2882" y="17585"/>
                </a:cubicBezTo>
                <a:cubicBezTo>
                  <a:pt x="6723" y="21600"/>
                  <a:pt x="12957" y="21600"/>
                  <a:pt x="16798" y="17585"/>
                </a:cubicBezTo>
                <a:cubicBezTo>
                  <a:pt x="20640" y="13569"/>
                  <a:pt x="20640" y="7054"/>
                  <a:pt x="16798" y="3038"/>
                </a:cubicBezTo>
                <a:cubicBezTo>
                  <a:pt x="14878" y="1030"/>
                  <a:pt x="12358" y="0"/>
                  <a:pt x="9840" y="0"/>
                </a:cubicBezTo>
                <a:close/>
              </a:path>
            </a:pathLst>
          </a:custGeom>
          <a:solidFill>
            <a:srgbClr val="46A5CB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8" name="Rounded Rectangle"/>
          <p:cNvSpPr/>
          <p:nvPr/>
        </p:nvSpPr>
        <p:spPr>
          <a:xfrm flipH="1">
            <a:off x="14465000" y="10163390"/>
            <a:ext cx="809018" cy="809017"/>
          </a:xfrm>
          <a:prstGeom prst="roundRect">
            <a:avLst>
              <a:gd name="adj" fmla="val 30239"/>
            </a:avLst>
          </a:prstGeom>
          <a:solidFill>
            <a:srgbClr val="46A5C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9" name="Shape"/>
          <p:cNvSpPr/>
          <p:nvPr/>
        </p:nvSpPr>
        <p:spPr>
          <a:xfrm flipH="1">
            <a:off x="12620526" y="10370115"/>
            <a:ext cx="1723192" cy="435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4" h="21347" extrusionOk="0">
                <a:moveTo>
                  <a:pt x="17234" y="0"/>
                </a:moveTo>
                <a:cubicBezTo>
                  <a:pt x="17055" y="-4"/>
                  <a:pt x="16875" y="167"/>
                  <a:pt x="16713" y="525"/>
                </a:cubicBezTo>
                <a:cubicBezTo>
                  <a:pt x="16374" y="1280"/>
                  <a:pt x="16165" y="2709"/>
                  <a:pt x="16178" y="4239"/>
                </a:cubicBezTo>
                <a:lnTo>
                  <a:pt x="16178" y="6281"/>
                </a:lnTo>
                <a:lnTo>
                  <a:pt x="1716" y="6281"/>
                </a:lnTo>
                <a:cubicBezTo>
                  <a:pt x="1472" y="6281"/>
                  <a:pt x="1275" y="6268"/>
                  <a:pt x="1115" y="6300"/>
                </a:cubicBezTo>
                <a:cubicBezTo>
                  <a:pt x="956" y="6333"/>
                  <a:pt x="836" y="6401"/>
                  <a:pt x="739" y="6534"/>
                </a:cubicBezTo>
                <a:cubicBezTo>
                  <a:pt x="427" y="6979"/>
                  <a:pt x="183" y="7940"/>
                  <a:pt x="69" y="9159"/>
                </a:cubicBezTo>
                <a:cubicBezTo>
                  <a:pt x="24" y="9639"/>
                  <a:pt x="-1" y="10145"/>
                  <a:pt x="0" y="10656"/>
                </a:cubicBezTo>
                <a:cubicBezTo>
                  <a:pt x="0" y="11175"/>
                  <a:pt x="28" y="11689"/>
                  <a:pt x="74" y="12173"/>
                </a:cubicBezTo>
                <a:cubicBezTo>
                  <a:pt x="189" y="13388"/>
                  <a:pt x="432" y="14354"/>
                  <a:pt x="744" y="14798"/>
                </a:cubicBezTo>
                <a:cubicBezTo>
                  <a:pt x="841" y="14931"/>
                  <a:pt x="958" y="14999"/>
                  <a:pt x="1115" y="15031"/>
                </a:cubicBezTo>
                <a:cubicBezTo>
                  <a:pt x="1273" y="15064"/>
                  <a:pt x="1467" y="15070"/>
                  <a:pt x="1711" y="15070"/>
                </a:cubicBezTo>
                <a:lnTo>
                  <a:pt x="16178" y="15070"/>
                </a:lnTo>
                <a:lnTo>
                  <a:pt x="16178" y="17462"/>
                </a:lnTo>
                <a:cubicBezTo>
                  <a:pt x="16182" y="18695"/>
                  <a:pt x="16333" y="19865"/>
                  <a:pt x="16589" y="20593"/>
                </a:cubicBezTo>
                <a:cubicBezTo>
                  <a:pt x="16908" y="21497"/>
                  <a:pt x="17332" y="21596"/>
                  <a:pt x="17676" y="20846"/>
                </a:cubicBezTo>
                <a:lnTo>
                  <a:pt x="20894" y="14584"/>
                </a:lnTo>
                <a:cubicBezTo>
                  <a:pt x="21341" y="13744"/>
                  <a:pt x="21599" y="11853"/>
                  <a:pt x="21519" y="9937"/>
                </a:cubicBezTo>
                <a:cubicBezTo>
                  <a:pt x="21489" y="9212"/>
                  <a:pt x="21405" y="8547"/>
                  <a:pt x="21291" y="7992"/>
                </a:cubicBezTo>
                <a:cubicBezTo>
                  <a:pt x="21177" y="7433"/>
                  <a:pt x="21037" y="6973"/>
                  <a:pt x="20865" y="6689"/>
                </a:cubicBezTo>
                <a:lnTo>
                  <a:pt x="17750" y="564"/>
                </a:lnTo>
                <a:cubicBezTo>
                  <a:pt x="17590" y="196"/>
                  <a:pt x="17413" y="4"/>
                  <a:pt x="17234" y="0"/>
                </a:cubicBezTo>
                <a:close/>
              </a:path>
            </a:pathLst>
          </a:custGeom>
          <a:solidFill>
            <a:srgbClr val="46A5CB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0" name="Graphic 30"/>
          <p:cNvSpPr/>
          <p:nvPr/>
        </p:nvSpPr>
        <p:spPr>
          <a:xfrm flipH="1">
            <a:off x="14683497" y="10370115"/>
            <a:ext cx="384760" cy="384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5" h="21345" extrusionOk="0">
                <a:moveTo>
                  <a:pt x="20582" y="3038"/>
                </a:moveTo>
                <a:lnTo>
                  <a:pt x="18308" y="764"/>
                </a:lnTo>
                <a:cubicBezTo>
                  <a:pt x="17289" y="-254"/>
                  <a:pt x="15638" y="-254"/>
                  <a:pt x="14620" y="764"/>
                </a:cubicBezTo>
                <a:lnTo>
                  <a:pt x="12774" y="2608"/>
                </a:lnTo>
                <a:cubicBezTo>
                  <a:pt x="12275" y="2382"/>
                  <a:pt x="11688" y="2603"/>
                  <a:pt x="11461" y="3102"/>
                </a:cubicBezTo>
                <a:cubicBezTo>
                  <a:pt x="11343" y="3363"/>
                  <a:pt x="11343" y="3662"/>
                  <a:pt x="11462" y="3922"/>
                </a:cubicBezTo>
                <a:lnTo>
                  <a:pt x="9594" y="5790"/>
                </a:lnTo>
                <a:cubicBezTo>
                  <a:pt x="9095" y="5563"/>
                  <a:pt x="8507" y="5784"/>
                  <a:pt x="8281" y="6283"/>
                </a:cubicBezTo>
                <a:cubicBezTo>
                  <a:pt x="8162" y="6543"/>
                  <a:pt x="8162" y="6842"/>
                  <a:pt x="8280" y="7103"/>
                </a:cubicBezTo>
                <a:lnTo>
                  <a:pt x="293" y="15090"/>
                </a:lnTo>
                <a:cubicBezTo>
                  <a:pt x="105" y="15278"/>
                  <a:pt x="0" y="15532"/>
                  <a:pt x="0" y="15798"/>
                </a:cubicBezTo>
                <a:lnTo>
                  <a:pt x="0" y="20345"/>
                </a:lnTo>
                <a:cubicBezTo>
                  <a:pt x="0" y="20898"/>
                  <a:pt x="448" y="21346"/>
                  <a:pt x="1001" y="21346"/>
                </a:cubicBezTo>
                <a:lnTo>
                  <a:pt x="5548" y="21346"/>
                </a:lnTo>
                <a:cubicBezTo>
                  <a:pt x="5814" y="21346"/>
                  <a:pt x="6068" y="21241"/>
                  <a:pt x="6256" y="21053"/>
                </a:cubicBezTo>
                <a:lnTo>
                  <a:pt x="14241" y="13068"/>
                </a:lnTo>
                <a:cubicBezTo>
                  <a:pt x="14740" y="13294"/>
                  <a:pt x="15327" y="13073"/>
                  <a:pt x="15554" y="12574"/>
                </a:cubicBezTo>
                <a:cubicBezTo>
                  <a:pt x="15672" y="12314"/>
                  <a:pt x="15672" y="12015"/>
                  <a:pt x="15553" y="11755"/>
                </a:cubicBezTo>
                <a:lnTo>
                  <a:pt x="17421" y="9887"/>
                </a:lnTo>
                <a:cubicBezTo>
                  <a:pt x="17920" y="10113"/>
                  <a:pt x="18508" y="9893"/>
                  <a:pt x="18734" y="9394"/>
                </a:cubicBezTo>
                <a:cubicBezTo>
                  <a:pt x="18853" y="9133"/>
                  <a:pt x="18853" y="8835"/>
                  <a:pt x="18735" y="8574"/>
                </a:cubicBezTo>
                <a:lnTo>
                  <a:pt x="20579" y="6729"/>
                </a:lnTo>
                <a:cubicBezTo>
                  <a:pt x="21599" y="5710"/>
                  <a:pt x="21600" y="4058"/>
                  <a:pt x="20582" y="3038"/>
                </a:cubicBezTo>
                <a:close/>
                <a:moveTo>
                  <a:pt x="12826" y="5387"/>
                </a:moveTo>
                <a:lnTo>
                  <a:pt x="15961" y="8523"/>
                </a:lnTo>
                <a:lnTo>
                  <a:pt x="14192" y="10292"/>
                </a:lnTo>
                <a:lnTo>
                  <a:pt x="11057" y="7157"/>
                </a:lnTo>
                <a:close/>
                <a:moveTo>
                  <a:pt x="5137" y="19345"/>
                </a:moveTo>
                <a:lnTo>
                  <a:pt x="3602" y="19345"/>
                </a:lnTo>
                <a:lnTo>
                  <a:pt x="2001" y="17748"/>
                </a:lnTo>
                <a:lnTo>
                  <a:pt x="2001" y="16209"/>
                </a:lnTo>
                <a:lnTo>
                  <a:pt x="9642" y="8571"/>
                </a:lnTo>
                <a:lnTo>
                  <a:pt x="12777" y="11707"/>
                </a:lnTo>
                <a:close/>
                <a:moveTo>
                  <a:pt x="19167" y="5311"/>
                </a:moveTo>
                <a:lnTo>
                  <a:pt x="17373" y="7105"/>
                </a:lnTo>
                <a:lnTo>
                  <a:pt x="14238" y="3970"/>
                </a:lnTo>
                <a:lnTo>
                  <a:pt x="16032" y="2176"/>
                </a:lnTo>
                <a:cubicBezTo>
                  <a:pt x="16268" y="1939"/>
                  <a:pt x="16652" y="1939"/>
                  <a:pt x="16889" y="2175"/>
                </a:cubicBezTo>
                <a:cubicBezTo>
                  <a:pt x="16890" y="2175"/>
                  <a:pt x="16890" y="2176"/>
                  <a:pt x="16890" y="2176"/>
                </a:cubicBezTo>
                <a:lnTo>
                  <a:pt x="19164" y="4450"/>
                </a:lnTo>
                <a:cubicBezTo>
                  <a:pt x="19403" y="4686"/>
                  <a:pt x="19405" y="5071"/>
                  <a:pt x="19169" y="5310"/>
                </a:cubicBezTo>
                <a:cubicBezTo>
                  <a:pt x="19168" y="5310"/>
                  <a:pt x="19167" y="5311"/>
                  <a:pt x="19167" y="531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296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5618052" y="4388966"/>
            <a:ext cx="12751398" cy="7825364"/>
          </a:xfrm>
          <a:prstGeom prst="rect">
            <a:avLst/>
          </a:prstGeom>
          <a:solidFill>
            <a:srgbClr val="964E4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999052" y="4050843"/>
            <a:ext cx="12751398" cy="7825364"/>
          </a:xfrm>
          <a:prstGeom prst="rect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"/>
          <a:stretch/>
        </p:blipFill>
        <p:spPr>
          <a:xfrm>
            <a:off x="-15497" y="0"/>
            <a:ext cx="1387097" cy="13716000"/>
          </a:xfrm>
          <a:prstGeom prst="roundRect">
            <a:avLst>
              <a:gd name="adj" fmla="val 2250"/>
            </a:avLst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497" y="-25887"/>
            <a:ext cx="24399497" cy="1416537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3844851" y="468310"/>
            <a:ext cx="1922145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Helvetica Neue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301407" y="1930498"/>
            <a:ext cx="10357441" cy="6469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ru-RU" sz="32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 </a:t>
            </a:r>
            <a:r>
              <a:rPr lang="ru-RU" sz="32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 Указаны качественные характеристики дефектов</a:t>
            </a:r>
            <a:endParaRPr lang="ru-RU" sz="32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926" y="1793773"/>
            <a:ext cx="914740" cy="914740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3301408" y="3167101"/>
            <a:ext cx="10357441" cy="6469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ru-RU" sz="32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  Указаны количественные характеристики дефектов</a:t>
            </a:r>
            <a:endParaRPr lang="ru-RU" sz="32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926" y="3033224"/>
            <a:ext cx="914740" cy="91474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/>
          <a:srcRect b="5905"/>
          <a:stretch/>
        </p:blipFill>
        <p:spPr>
          <a:xfrm>
            <a:off x="5808552" y="4255616"/>
            <a:ext cx="12751398" cy="7792041"/>
          </a:xfrm>
          <a:prstGeom prst="rect">
            <a:avLst/>
          </a:prstGeom>
          <a:ln>
            <a:noFill/>
          </a:ln>
        </p:spPr>
      </p:pic>
      <p:sp>
        <p:nvSpPr>
          <p:cNvPr id="21" name="Скругленный прямоугольник 20"/>
          <p:cNvSpPr/>
          <p:nvPr/>
        </p:nvSpPr>
        <p:spPr>
          <a:xfrm>
            <a:off x="3306738" y="12498740"/>
            <a:ext cx="17028000" cy="6469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ru-RU" sz="32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  Есть основания для включения объемов работ в ведомость и сметную документацию</a:t>
            </a:r>
            <a:endParaRPr lang="ru-RU" sz="32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55" y="12362015"/>
            <a:ext cx="914740" cy="914740"/>
          </a:xfrm>
          <a:prstGeom prst="rect">
            <a:avLst/>
          </a:prstGeom>
        </p:spPr>
      </p:pic>
      <p:sp>
        <p:nvSpPr>
          <p:cNvPr id="17" name="Trend 2021."/>
          <p:cNvSpPr txBox="1"/>
          <p:nvPr/>
        </p:nvSpPr>
        <p:spPr>
          <a:xfrm>
            <a:off x="678051" y="279631"/>
            <a:ext cx="23398362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51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r>
              <a:rPr lang="ru-RU" dirty="0"/>
              <a:t>ПРИМЕР ОФОРМЛЕНИЯ АКТА, ПРИНЯТОГО К РАССМОТРЕНИЮ</a:t>
            </a:r>
            <a:endParaRPr lang="ru-RU" dirty="0"/>
          </a:p>
        </p:txBody>
      </p:sp>
      <p:sp>
        <p:nvSpPr>
          <p:cNvPr id="18" name="Прямоугольный треугольник 17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  <a:latin typeface="Montserrat Bold"/>
              </a:rPr>
              <a:t>8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43514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3082396" y="5037657"/>
            <a:ext cx="17244000" cy="6912000"/>
          </a:xfrm>
          <a:prstGeom prst="rect">
            <a:avLst/>
          </a:prstGeom>
          <a:solidFill>
            <a:srgbClr val="964E4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54925" y="4620317"/>
            <a:ext cx="17244000" cy="6912000"/>
          </a:xfrm>
          <a:prstGeom prst="rect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"/>
          <a:stretch/>
        </p:blipFill>
        <p:spPr>
          <a:xfrm>
            <a:off x="-15497" y="0"/>
            <a:ext cx="1387097" cy="13716000"/>
          </a:xfrm>
          <a:prstGeom prst="roundRect">
            <a:avLst>
              <a:gd name="adj" fmla="val 2250"/>
            </a:avLst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497" y="-25887"/>
            <a:ext cx="24399497" cy="1416537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3844851" y="468310"/>
            <a:ext cx="1922145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Helvetica Neue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301407" y="1930498"/>
            <a:ext cx="10357441" cy="6469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ru-RU" sz="32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 </a:t>
            </a:r>
            <a:r>
              <a:rPr lang="ru-RU" sz="32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 Указаны качественные характеристики дефектов</a:t>
            </a:r>
            <a:endParaRPr lang="ru-RU" sz="32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926" y="1793773"/>
            <a:ext cx="914740" cy="914740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3301408" y="3167101"/>
            <a:ext cx="10357441" cy="6469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ru-RU" sz="32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  Указаны количественные характеристики дефектов</a:t>
            </a:r>
            <a:endParaRPr lang="ru-RU" sz="32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926" y="3033224"/>
            <a:ext cx="914740" cy="914740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3306738" y="12498740"/>
            <a:ext cx="17028000" cy="6469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ru-RU" sz="32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  Есть основания для включения объемов работ в ведомость и сметную документацию</a:t>
            </a:r>
            <a:endParaRPr lang="ru-RU" sz="32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55" y="12362015"/>
            <a:ext cx="914740" cy="914740"/>
          </a:xfrm>
          <a:prstGeom prst="rect">
            <a:avLst/>
          </a:prstGeom>
        </p:spPr>
      </p:pic>
      <p:sp>
        <p:nvSpPr>
          <p:cNvPr id="17" name="Trend 2021."/>
          <p:cNvSpPr txBox="1"/>
          <p:nvPr/>
        </p:nvSpPr>
        <p:spPr>
          <a:xfrm>
            <a:off x="678051" y="279631"/>
            <a:ext cx="23398362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51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r>
              <a:rPr lang="ru-RU" dirty="0"/>
              <a:t>ПРИМЕР ОФОРМЛЕНИЯ АКТА, ПРИНЯТОГО К РАССМОТРЕНИЮ</a:t>
            </a:r>
            <a:endParaRPr lang="ru-RU" dirty="0"/>
          </a:p>
        </p:txBody>
      </p:sp>
      <p:sp>
        <p:nvSpPr>
          <p:cNvPr id="18" name="Прямоугольный треугольник 17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>
                <a:solidFill>
                  <a:schemeClr val="bg1"/>
                </a:solidFill>
                <a:latin typeface="Montserrat Bold"/>
              </a:rPr>
              <a:t>9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1048" y="4807824"/>
            <a:ext cx="17260920" cy="695432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0974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Trend 2021 by Hislide - yellow and grey">
      <a:dk1>
        <a:srgbClr val="232422"/>
      </a:dk1>
      <a:lt1>
        <a:srgbClr val="FFFFFF"/>
      </a:lt1>
      <a:dk2>
        <a:srgbClr val="7E8089"/>
      </a:dk2>
      <a:lt2>
        <a:srgbClr val="EFF0EF"/>
      </a:lt2>
      <a:accent1>
        <a:srgbClr val="F2DC4B"/>
      </a:accent1>
      <a:accent2>
        <a:srgbClr val="F2DC4B"/>
      </a:accent2>
      <a:accent3>
        <a:srgbClr val="F2DC4B"/>
      </a:accent3>
      <a:accent4>
        <a:srgbClr val="F6E787"/>
      </a:accent4>
      <a:accent5>
        <a:srgbClr val="93969C"/>
      </a:accent5>
      <a:accent6>
        <a:srgbClr val="B3B6BA"/>
      </a:accent6>
      <a:hlink>
        <a:srgbClr val="7E8089"/>
      </a:hlink>
      <a:folHlink>
        <a:srgbClr val="93969C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FDD66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White">
  <a:themeElements>
    <a:clrScheme name="Trend 2021 by Hislide - yellow and grey">
      <a:dk1>
        <a:srgbClr val="232422"/>
      </a:dk1>
      <a:lt1>
        <a:srgbClr val="FFFFFF"/>
      </a:lt1>
      <a:dk2>
        <a:srgbClr val="7E8089"/>
      </a:dk2>
      <a:lt2>
        <a:srgbClr val="EFF0EF"/>
      </a:lt2>
      <a:accent1>
        <a:srgbClr val="F2DC4B"/>
      </a:accent1>
      <a:accent2>
        <a:srgbClr val="F2DC4B"/>
      </a:accent2>
      <a:accent3>
        <a:srgbClr val="F2DC4B"/>
      </a:accent3>
      <a:accent4>
        <a:srgbClr val="F6E787"/>
      </a:accent4>
      <a:accent5>
        <a:srgbClr val="93969C"/>
      </a:accent5>
      <a:accent6>
        <a:srgbClr val="B3B6BA"/>
      </a:accent6>
      <a:hlink>
        <a:srgbClr val="7E8089"/>
      </a:hlink>
      <a:folHlink>
        <a:srgbClr val="93969C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FDD66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FDD66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Trend 2021 by Hislide - yellow and grey">
    <a:dk1>
      <a:srgbClr val="232422"/>
    </a:dk1>
    <a:lt1>
      <a:srgbClr val="FFFFFF"/>
    </a:lt1>
    <a:dk2>
      <a:srgbClr val="7E8089"/>
    </a:dk2>
    <a:lt2>
      <a:srgbClr val="EFF0EF"/>
    </a:lt2>
    <a:accent1>
      <a:srgbClr val="F2DC4B"/>
    </a:accent1>
    <a:accent2>
      <a:srgbClr val="F2DC4B"/>
    </a:accent2>
    <a:accent3>
      <a:srgbClr val="F2DC4B"/>
    </a:accent3>
    <a:accent4>
      <a:srgbClr val="F6E787"/>
    </a:accent4>
    <a:accent5>
      <a:srgbClr val="93969C"/>
    </a:accent5>
    <a:accent6>
      <a:srgbClr val="B3B6BA"/>
    </a:accent6>
    <a:hlink>
      <a:srgbClr val="7E8089"/>
    </a:hlink>
    <a:folHlink>
      <a:srgbClr val="93969C"/>
    </a:folHlink>
  </a:clrScheme>
</a:themeOverride>
</file>

<file path=ppt/theme/themeOverride2.xml><?xml version="1.0" encoding="utf-8"?>
<a:themeOverride xmlns:a="http://schemas.openxmlformats.org/drawingml/2006/main">
  <a:clrScheme name="Trend 2021 by Hislide - yellow and grey">
    <a:dk1>
      <a:srgbClr val="232422"/>
    </a:dk1>
    <a:lt1>
      <a:srgbClr val="FFFFFF"/>
    </a:lt1>
    <a:dk2>
      <a:srgbClr val="7E8089"/>
    </a:dk2>
    <a:lt2>
      <a:srgbClr val="EFF0EF"/>
    </a:lt2>
    <a:accent1>
      <a:srgbClr val="F2DC4B"/>
    </a:accent1>
    <a:accent2>
      <a:srgbClr val="F2DC4B"/>
    </a:accent2>
    <a:accent3>
      <a:srgbClr val="F2DC4B"/>
    </a:accent3>
    <a:accent4>
      <a:srgbClr val="F6E787"/>
    </a:accent4>
    <a:accent5>
      <a:srgbClr val="93969C"/>
    </a:accent5>
    <a:accent6>
      <a:srgbClr val="B3B6BA"/>
    </a:accent6>
    <a:hlink>
      <a:srgbClr val="7E8089"/>
    </a:hlink>
    <a:folHlink>
      <a:srgbClr val="93969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15616</TotalTime>
  <Words>2089</Words>
  <Application>Microsoft Office PowerPoint</Application>
  <PresentationFormat>Произвольный</PresentationFormat>
  <Paragraphs>245</Paragraphs>
  <Slides>27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27</vt:i4>
      </vt:variant>
    </vt:vector>
  </HeadingPairs>
  <TitlesOfParts>
    <vt:vector size="43" baseType="lpstr">
      <vt:lpstr>Yu Gothic UI</vt:lpstr>
      <vt:lpstr>Arial</vt:lpstr>
      <vt:lpstr>Arial Black</vt:lpstr>
      <vt:lpstr>Calibri</vt:lpstr>
      <vt:lpstr>Calibri Light</vt:lpstr>
      <vt:lpstr>Garamond</vt:lpstr>
      <vt:lpstr>Helvetica Neue</vt:lpstr>
      <vt:lpstr>Helvetica Neue Medium</vt:lpstr>
      <vt:lpstr>Helvetica Neue Medium (Заголовки)</vt:lpstr>
      <vt:lpstr>Montserrat Bold</vt:lpstr>
      <vt:lpstr>Montserrat ExtraBold</vt:lpstr>
      <vt:lpstr>Times New Roman</vt:lpstr>
      <vt:lpstr>Wingdings</vt:lpstr>
      <vt:lpstr>White</vt:lpstr>
      <vt:lpstr>1_White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Баширова Анна Владимировна</dc:creator>
  <cp:lastModifiedBy>Баширова Анна Владимировна</cp:lastModifiedBy>
  <cp:revision>605</cp:revision>
  <cp:lastPrinted>2025-02-24T06:58:10Z</cp:lastPrinted>
  <dcterms:modified xsi:type="dcterms:W3CDTF">2025-02-26T14:08:42Z</dcterms:modified>
</cp:coreProperties>
</file>